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2"/>
  </p:notesMasterIdLst>
  <p:sldIdLst>
    <p:sldId id="257" r:id="rId2"/>
    <p:sldId id="289" r:id="rId3"/>
    <p:sldId id="258" r:id="rId4"/>
    <p:sldId id="259" r:id="rId5"/>
    <p:sldId id="260" r:id="rId6"/>
    <p:sldId id="261" r:id="rId7"/>
    <p:sldId id="262" r:id="rId8"/>
    <p:sldId id="290" r:id="rId9"/>
    <p:sldId id="291" r:id="rId10"/>
    <p:sldId id="292" r:id="rId11"/>
    <p:sldId id="293" r:id="rId12"/>
    <p:sldId id="294" r:id="rId13"/>
    <p:sldId id="295" r:id="rId14"/>
    <p:sldId id="296" r:id="rId15"/>
    <p:sldId id="297" r:id="rId16"/>
    <p:sldId id="298" r:id="rId17"/>
    <p:sldId id="299" r:id="rId18"/>
    <p:sldId id="300" r:id="rId19"/>
    <p:sldId id="301" r:id="rId20"/>
    <p:sldId id="302" r:id="rId21"/>
    <p:sldId id="303" r:id="rId22"/>
    <p:sldId id="304" r:id="rId23"/>
    <p:sldId id="305" r:id="rId24"/>
    <p:sldId id="306" r:id="rId25"/>
    <p:sldId id="307" r:id="rId26"/>
    <p:sldId id="308" r:id="rId27"/>
    <p:sldId id="309" r:id="rId28"/>
    <p:sldId id="310" r:id="rId29"/>
    <p:sldId id="311" r:id="rId30"/>
    <p:sldId id="287" r:id="rId31"/>
    <p:sldId id="312" r:id="rId32"/>
    <p:sldId id="313" r:id="rId33"/>
    <p:sldId id="314" r:id="rId34"/>
    <p:sldId id="315" r:id="rId35"/>
    <p:sldId id="316" r:id="rId36"/>
    <p:sldId id="325" r:id="rId37"/>
    <p:sldId id="326" r:id="rId38"/>
    <p:sldId id="318" r:id="rId39"/>
    <p:sldId id="327" r:id="rId40"/>
    <p:sldId id="328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onam Yum" initials="HY" lastIdx="1" clrIdx="0">
    <p:extLst>
      <p:ext uri="{19B8F6BF-5375-455C-9EA6-DF929625EA0E}">
        <p15:presenceInfo xmlns:p15="http://schemas.microsoft.com/office/powerpoint/2012/main" userId="08b0ea06cad829c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87" autoAdjust="0"/>
    <p:restoredTop sz="96336" autoAdjust="0"/>
  </p:normalViewPr>
  <p:slideViewPr>
    <p:cSldViewPr snapToGrid="0">
      <p:cViewPr varScale="1">
        <p:scale>
          <a:sx n="78" d="100"/>
          <a:sy n="78" d="100"/>
        </p:scale>
        <p:origin x="51" y="705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76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27"/>
    </p:cViewPr>
  </p:sorterViewPr>
  <p:notesViewPr>
    <p:cSldViewPr snapToGrid="0">
      <p:cViewPr varScale="1">
        <p:scale>
          <a:sx n="85" d="100"/>
          <a:sy n="85" d="100"/>
        </p:scale>
        <p:origin x="2562" y="3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pXhrzUrbmJQ" TargetMode="External"/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onga.com/news/article/all/20110904/40055358/4" TargetMode="External"/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802167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1" dirty="0"/>
              <a:t>교재 </a:t>
            </a:r>
            <a:r>
              <a:rPr lang="en-US" altLang="ko-KR" b="1" dirty="0"/>
              <a:t>P. 110 </a:t>
            </a:r>
            <a:r>
              <a:rPr lang="ko-KR" altLang="en-US" b="1" dirty="0"/>
              <a:t>연습문제를 풀어 봅시다</a:t>
            </a:r>
            <a:r>
              <a:rPr lang="en-US" altLang="ko-KR" b="1" dirty="0"/>
              <a:t>.</a:t>
            </a:r>
          </a:p>
          <a:p>
            <a:r>
              <a:rPr lang="ko-KR" altLang="en-US" b="1" dirty="0"/>
              <a:t>정답</a:t>
            </a:r>
            <a:r>
              <a:rPr lang="en-US" altLang="ko-KR" b="1" dirty="0"/>
              <a:t>: 1) 12</a:t>
            </a:r>
            <a:r>
              <a:rPr lang="ko-KR" altLang="en-US" b="1" dirty="0"/>
              <a:t>시부터 </a:t>
            </a:r>
            <a:r>
              <a:rPr lang="en-US" altLang="ko-KR" b="1" dirty="0"/>
              <a:t>1</a:t>
            </a:r>
            <a:r>
              <a:rPr lang="ko-KR" altLang="en-US" b="1" dirty="0"/>
              <a:t>시까지</a:t>
            </a:r>
            <a:endParaRPr lang="en-US" altLang="ko-KR" b="1" dirty="0"/>
          </a:p>
          <a:p>
            <a:r>
              <a:rPr lang="en-US" altLang="ko-KR" b="1" dirty="0"/>
              <a:t>       2) 5</a:t>
            </a:r>
            <a:r>
              <a:rPr lang="ko-KR" altLang="en-US" b="1" dirty="0"/>
              <a:t>월 </a:t>
            </a:r>
            <a:r>
              <a:rPr lang="en-US" altLang="ko-KR" b="1" dirty="0"/>
              <a:t>1</a:t>
            </a:r>
            <a:r>
              <a:rPr lang="ko-KR" altLang="en-US" b="1" dirty="0"/>
              <a:t>일부터 </a:t>
            </a:r>
            <a:r>
              <a:rPr lang="en-US" altLang="ko-KR" b="1" dirty="0"/>
              <a:t>5</a:t>
            </a:r>
            <a:r>
              <a:rPr lang="ko-KR" altLang="en-US" b="1" dirty="0"/>
              <a:t>월 </a:t>
            </a:r>
            <a:r>
              <a:rPr lang="en-US" altLang="ko-KR" b="1" dirty="0"/>
              <a:t>5</a:t>
            </a:r>
            <a:r>
              <a:rPr lang="ko-KR" altLang="en-US" b="1" dirty="0"/>
              <a:t>일까지</a:t>
            </a:r>
            <a:endParaRPr lang="en-US" altLang="ko-KR" b="1" dirty="0"/>
          </a:p>
          <a:p>
            <a:r>
              <a:rPr lang="ko-KR" altLang="en-US" b="1" dirty="0"/>
              <a:t>       </a:t>
            </a:r>
            <a:r>
              <a:rPr lang="en-US" altLang="ko-KR" b="1" dirty="0"/>
              <a:t>3) </a:t>
            </a:r>
            <a:r>
              <a:rPr lang="ko-KR" altLang="en-US" b="1" dirty="0"/>
              <a:t>아침부터 저녁까지</a:t>
            </a:r>
            <a:r>
              <a:rPr lang="en-US" altLang="ko-KR" b="1" dirty="0"/>
              <a:t> </a:t>
            </a: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1396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="1" dirty="0"/>
              <a:t>P. 111</a:t>
            </a:r>
            <a:r>
              <a:rPr lang="ko-KR" altLang="en-US" b="1" dirty="0"/>
              <a:t>을 보세요</a:t>
            </a:r>
            <a:r>
              <a:rPr lang="en-US" altLang="ko-KR" b="1" dirty="0"/>
              <a:t>. </a:t>
            </a: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1943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1" dirty="0"/>
              <a:t>예문</a:t>
            </a:r>
            <a:r>
              <a:rPr lang="en-US" altLang="ko-KR" b="1" dirty="0"/>
              <a:t>) </a:t>
            </a:r>
            <a:r>
              <a:rPr lang="ko-KR" altLang="en-US" b="1" dirty="0"/>
              <a:t>집에서 학교까지 걸어와요</a:t>
            </a:r>
            <a:r>
              <a:rPr lang="en-US" altLang="ko-KR" b="1" dirty="0"/>
              <a:t>.</a:t>
            </a:r>
          </a:p>
          <a:p>
            <a:r>
              <a:rPr lang="en-US" altLang="ko-KR" b="1" dirty="0"/>
              <a:t>        </a:t>
            </a:r>
            <a:r>
              <a:rPr lang="ko-KR" altLang="en-US" b="1" dirty="0"/>
              <a:t>차에 짐을 많이 실었어요</a:t>
            </a:r>
            <a:r>
              <a:rPr lang="en-US" altLang="ko-KR" b="1" dirty="0"/>
              <a:t>.</a:t>
            </a:r>
          </a:p>
          <a:p>
            <a:r>
              <a:rPr lang="en-US" altLang="ko-KR" b="1" dirty="0"/>
              <a:t>        </a:t>
            </a:r>
            <a:r>
              <a:rPr lang="ko-KR" altLang="en-US" b="1" dirty="0"/>
              <a:t>잘못을 깨달을 때까지 조용히 하세요</a:t>
            </a:r>
            <a:r>
              <a:rPr lang="en-US" altLang="ko-KR" b="1" dirty="0"/>
              <a:t>.</a:t>
            </a:r>
          </a:p>
          <a:p>
            <a:r>
              <a:rPr lang="en-US" altLang="ko-KR" b="1" dirty="0"/>
              <a:t>       </a:t>
            </a:r>
            <a:r>
              <a:rPr lang="ko-KR" altLang="en-US" b="1" dirty="0"/>
              <a:t>선생님이 물으면 대답해 보세요</a:t>
            </a:r>
            <a:r>
              <a:rPr lang="en-US" altLang="ko-KR" b="1" dirty="0"/>
              <a:t>.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1772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1" dirty="0"/>
              <a:t>묻다</a:t>
            </a:r>
            <a:r>
              <a:rPr lang="en-US" altLang="ko-KR" b="1" dirty="0"/>
              <a:t>(to ask)</a:t>
            </a:r>
          </a:p>
          <a:p>
            <a:r>
              <a:rPr lang="ko-KR" altLang="en-US" b="1" dirty="0"/>
              <a:t>묻다</a:t>
            </a:r>
            <a:r>
              <a:rPr lang="en-US" altLang="ko-KR" b="1" dirty="0"/>
              <a:t>(to</a:t>
            </a:r>
            <a:r>
              <a:rPr lang="ko-KR" altLang="en-US" b="1" dirty="0"/>
              <a:t> </a:t>
            </a:r>
            <a:r>
              <a:rPr lang="en-US" altLang="ko-KR" b="1" dirty="0"/>
              <a:t>bury)</a:t>
            </a:r>
            <a:r>
              <a:rPr lang="ko-KR" altLang="en-US" b="1" dirty="0"/>
              <a:t> </a:t>
            </a:r>
            <a:endParaRPr lang="en-US" altLang="ko-KR" b="1" dirty="0"/>
          </a:p>
          <a:p>
            <a:r>
              <a:rPr lang="en-US" altLang="ko-KR" b="1" dirty="0"/>
              <a:t>* </a:t>
            </a:r>
            <a:r>
              <a:rPr lang="ko-KR" altLang="en-US" b="1" dirty="0"/>
              <a:t>형태는 같지만 뜻이 다르고 불규칙과 규칙 동사로 나뉜다</a:t>
            </a:r>
            <a:r>
              <a:rPr lang="en-US" altLang="ko-KR" b="1" dirty="0"/>
              <a:t>. </a:t>
            </a: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5478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1225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="1" dirty="0"/>
              <a:t>P. 111 </a:t>
            </a:r>
            <a:r>
              <a:rPr lang="ko-KR" altLang="en-US" b="1" dirty="0"/>
              <a:t>연습 문제를 풀어 봅시다</a:t>
            </a:r>
            <a:r>
              <a:rPr lang="en-US" altLang="ko-KR" b="1" dirty="0"/>
              <a:t>.</a:t>
            </a:r>
          </a:p>
          <a:p>
            <a:r>
              <a:rPr lang="ko-KR" altLang="en-US" b="1" dirty="0"/>
              <a:t>정답</a:t>
            </a:r>
            <a:r>
              <a:rPr lang="en-US" altLang="ko-KR" b="1" dirty="0"/>
              <a:t>:   1) </a:t>
            </a:r>
            <a:r>
              <a:rPr lang="ko-KR" altLang="en-US" b="1" dirty="0"/>
              <a:t>들어요     </a:t>
            </a:r>
            <a:r>
              <a:rPr lang="en-US" altLang="ko-KR" b="1" dirty="0"/>
              <a:t>2) </a:t>
            </a:r>
            <a:r>
              <a:rPr lang="ko-KR" altLang="en-US" b="1" dirty="0"/>
              <a:t>걸어요</a:t>
            </a:r>
            <a:r>
              <a:rPr lang="en-US" altLang="ko-KR" b="1" dirty="0"/>
              <a:t>        3) </a:t>
            </a:r>
            <a:r>
              <a:rPr lang="ko-KR" altLang="en-US" b="1" dirty="0"/>
              <a:t>물어요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5425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정답</a:t>
            </a:r>
            <a:r>
              <a:rPr lang="en-US" altLang="ko-KR" dirty="0"/>
              <a:t>:1) </a:t>
            </a:r>
            <a:r>
              <a:rPr lang="ko-KR" altLang="en-US" dirty="0"/>
              <a:t>들은 대로   </a:t>
            </a:r>
            <a:r>
              <a:rPr lang="en-US" altLang="ko-KR" dirty="0"/>
              <a:t>2) </a:t>
            </a:r>
            <a:r>
              <a:rPr lang="ko-KR" altLang="en-US" dirty="0"/>
              <a:t>믿어 보자   </a:t>
            </a:r>
            <a:r>
              <a:rPr lang="en-US" altLang="ko-KR" dirty="0"/>
              <a:t>3) </a:t>
            </a:r>
            <a:r>
              <a:rPr lang="ko-KR" altLang="en-US" dirty="0"/>
              <a:t>받았어요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1451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1" dirty="0"/>
              <a:t>스피커 그림을 클릭해서 듣기 문제를 풀어 봅시다</a:t>
            </a:r>
            <a:r>
              <a:rPr lang="en-US" altLang="ko-KR" b="1" dirty="0"/>
              <a:t>. (P. 112)</a:t>
            </a: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9974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="1" dirty="0"/>
              <a:t>(P. 112)</a:t>
            </a:r>
            <a:r>
              <a:rPr lang="ko-KR" altLang="en-US" b="1" dirty="0"/>
              <a:t>학생들과 보기를 먼저 읽어 보고 돌아가면서 </a:t>
            </a:r>
            <a:r>
              <a:rPr lang="en-US" altLang="ko-KR" b="1" dirty="0"/>
              <a:t>N</a:t>
            </a:r>
            <a:r>
              <a:rPr lang="ko-KR" altLang="en-US" b="1" dirty="0"/>
              <a:t>부터</a:t>
            </a:r>
            <a:r>
              <a:rPr lang="en-US" altLang="ko-KR" b="1" dirty="0"/>
              <a:t>~N</a:t>
            </a:r>
            <a:r>
              <a:rPr lang="ko-KR" altLang="en-US" b="1" dirty="0"/>
              <a:t>까지 표현을 사용해서 발표해 보도록 한다</a:t>
            </a:r>
            <a:r>
              <a:rPr lang="en-US" altLang="ko-KR" b="1" dirty="0"/>
              <a:t>. </a:t>
            </a: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4299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="1" dirty="0"/>
              <a:t>P. 113 </a:t>
            </a:r>
            <a:r>
              <a:rPr lang="ko-KR" altLang="en-US" b="1" dirty="0"/>
              <a:t>새로운 단어를 공부하고 초대장을 큰 소리로 읽어 본다</a:t>
            </a:r>
            <a:r>
              <a:rPr lang="en-US" altLang="ko-KR" b="1" dirty="0"/>
              <a:t>. </a:t>
            </a:r>
          </a:p>
          <a:p>
            <a:r>
              <a:rPr lang="ko-KR" altLang="en-US" b="1" dirty="0"/>
              <a:t>문제도 같이 풀어 본다</a:t>
            </a:r>
            <a:r>
              <a:rPr lang="en-US" altLang="ko-KR" b="1" dirty="0"/>
              <a:t>. </a:t>
            </a:r>
          </a:p>
          <a:p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9037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674867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="1" dirty="0"/>
              <a:t>P.113 </a:t>
            </a:r>
            <a:r>
              <a:rPr lang="ko-KR" altLang="en-US" b="1" dirty="0"/>
              <a:t>그림 전시회 초대장을 해 보고 숙제로 본인의 생일파티 초대장을 만들어 보도록 한다</a:t>
            </a:r>
            <a:r>
              <a:rPr lang="en-US" altLang="ko-KR" b="1" dirty="0"/>
              <a:t>. </a:t>
            </a: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9003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한국의 초등학생들이 한 재미있는 학예회 한편도 예시로 보여줄 수 있다</a:t>
            </a:r>
            <a:r>
              <a:rPr lang="en-US" altLang="ko-KR" dirty="0"/>
              <a:t>. </a:t>
            </a:r>
            <a:r>
              <a:rPr lang="ko-KR" altLang="en-US" dirty="0"/>
              <a:t>악기</a:t>
            </a:r>
            <a:r>
              <a:rPr lang="en-US" altLang="ko-KR" dirty="0"/>
              <a:t>, </a:t>
            </a:r>
            <a:r>
              <a:rPr lang="ko-KR" altLang="en-US" dirty="0"/>
              <a:t>춤</a:t>
            </a:r>
            <a:r>
              <a:rPr lang="en-US" altLang="ko-KR" dirty="0"/>
              <a:t>, </a:t>
            </a:r>
            <a:r>
              <a:rPr lang="ko-KR" altLang="en-US" dirty="0"/>
              <a:t>노래</a:t>
            </a:r>
            <a:r>
              <a:rPr lang="en-US" altLang="ko-KR" dirty="0"/>
              <a:t>, </a:t>
            </a:r>
            <a:r>
              <a:rPr lang="ko-KR" altLang="en-US" dirty="0"/>
              <a:t>연주</a:t>
            </a:r>
            <a:r>
              <a:rPr lang="en-US" altLang="ko-KR" dirty="0"/>
              <a:t>, </a:t>
            </a:r>
            <a:r>
              <a:rPr lang="ko-KR" altLang="en-US" dirty="0"/>
              <a:t>연극</a:t>
            </a:r>
            <a:r>
              <a:rPr lang="en-US" altLang="ko-KR" dirty="0"/>
              <a:t>, </a:t>
            </a:r>
            <a:r>
              <a:rPr lang="ko-KR" altLang="en-US" dirty="0"/>
              <a:t>사물놀이</a:t>
            </a:r>
            <a:r>
              <a:rPr lang="en-US" altLang="ko-KR" dirty="0"/>
              <a:t> </a:t>
            </a:r>
            <a:r>
              <a:rPr lang="ko-KR" altLang="en-US" dirty="0"/>
              <a:t>등등 정말 </a:t>
            </a:r>
            <a:endParaRPr lang="en-US" altLang="ko-KR" dirty="0"/>
          </a:p>
          <a:p>
            <a:r>
              <a:rPr lang="ko-KR" altLang="en-US" dirty="0"/>
              <a:t>다양한 활동으로 발표회를 하는 것 같아요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출처</a:t>
            </a:r>
            <a:r>
              <a:rPr lang="en-US" altLang="ko-KR" dirty="0"/>
              <a:t>:https://youtu.be/B2M7ufBqcug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5046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1" dirty="0"/>
              <a:t>워크북 </a:t>
            </a:r>
            <a:r>
              <a:rPr lang="en-US" altLang="ko-KR" b="1" dirty="0"/>
              <a:t>P.48-51</a:t>
            </a:r>
          </a:p>
          <a:p>
            <a:r>
              <a:rPr lang="ko-KR" altLang="en-US" b="1" dirty="0"/>
              <a:t>정답</a:t>
            </a:r>
            <a:r>
              <a:rPr lang="en-US" altLang="ko-KR" b="1" dirty="0"/>
              <a:t>: 1) </a:t>
            </a:r>
            <a:r>
              <a:rPr lang="ko-KR" altLang="en-US" b="1" dirty="0"/>
              <a:t>전시회  </a:t>
            </a:r>
            <a:r>
              <a:rPr lang="en-US" altLang="ko-KR" b="1" dirty="0"/>
              <a:t>2)</a:t>
            </a:r>
            <a:r>
              <a:rPr lang="ko-KR" altLang="en-US" b="1" dirty="0"/>
              <a:t>음악회</a:t>
            </a:r>
            <a:r>
              <a:rPr lang="en-US" altLang="ko-KR" b="1" dirty="0"/>
              <a:t>	3) </a:t>
            </a:r>
            <a:r>
              <a:rPr lang="ko-KR" altLang="en-US" b="1" dirty="0"/>
              <a:t>운동회</a:t>
            </a:r>
            <a:r>
              <a:rPr lang="en-US" altLang="ko-KR" b="1" dirty="0"/>
              <a:t>	4)</a:t>
            </a:r>
            <a:r>
              <a:rPr lang="ko-KR" altLang="en-US" b="1" dirty="0"/>
              <a:t>연극</a:t>
            </a:r>
            <a:endParaRPr lang="en-US" altLang="ko-KR" b="1" dirty="0"/>
          </a:p>
          <a:p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3236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1" dirty="0"/>
              <a:t>정답</a:t>
            </a:r>
            <a:r>
              <a:rPr lang="en-US" altLang="ko-KR" b="1" dirty="0"/>
              <a:t>: 1) </a:t>
            </a:r>
            <a:r>
              <a:rPr lang="ko-KR" altLang="en-US" b="1" dirty="0"/>
              <a:t>발표회     </a:t>
            </a:r>
            <a:r>
              <a:rPr lang="en-US" altLang="ko-KR" b="1" dirty="0"/>
              <a:t>2)</a:t>
            </a:r>
            <a:r>
              <a:rPr lang="ko-KR" altLang="en-US" b="1" dirty="0"/>
              <a:t>연주하고    </a:t>
            </a:r>
            <a:r>
              <a:rPr lang="en-US" altLang="ko-KR" b="1" dirty="0"/>
              <a:t>3) </a:t>
            </a:r>
            <a:r>
              <a:rPr lang="ko-KR" altLang="en-US" b="1" dirty="0"/>
              <a:t>연습하고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7656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1" dirty="0"/>
              <a:t>정답</a:t>
            </a:r>
            <a:r>
              <a:rPr lang="en-US" altLang="ko-KR" b="1" dirty="0"/>
              <a:t>: 2) </a:t>
            </a:r>
            <a:r>
              <a:rPr lang="ko-KR" altLang="en-US" b="1" dirty="0"/>
              <a:t>오전 여덟 시 삼십 분부터 오후 열 두 시 사십 분까지</a:t>
            </a:r>
            <a:endParaRPr lang="en-US" altLang="ko-KR" b="1" dirty="0"/>
          </a:p>
          <a:p>
            <a:r>
              <a:rPr lang="en-US" altLang="ko-KR" b="1" dirty="0"/>
              <a:t>       3) </a:t>
            </a:r>
            <a:r>
              <a:rPr lang="ko-KR" altLang="en-US" b="1" dirty="0"/>
              <a:t>오후 두 시부터 세 시까지 피아노를 배워요</a:t>
            </a:r>
            <a:endParaRPr lang="en-US" altLang="ko-KR" b="1" dirty="0"/>
          </a:p>
          <a:p>
            <a:r>
              <a:rPr lang="en-US" altLang="ko-KR" b="1" dirty="0"/>
              <a:t>       4) </a:t>
            </a:r>
            <a:r>
              <a:rPr lang="ko-KR" altLang="en-US" b="1" dirty="0"/>
              <a:t>오후 세 시 삼십 분부터 다섯 시까지 공원에서 자전거를 타요</a:t>
            </a:r>
            <a:endParaRPr lang="en-US" altLang="ko-KR" b="1" dirty="0"/>
          </a:p>
          <a:p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44988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1" dirty="0"/>
              <a:t>정답</a:t>
            </a:r>
            <a:r>
              <a:rPr lang="en-US" altLang="ko-KR" b="1" dirty="0"/>
              <a:t>: 1) </a:t>
            </a:r>
            <a:r>
              <a:rPr lang="ko-KR" altLang="en-US" b="1" dirty="0"/>
              <a:t>저녁 아홉 시부터 아침 여섯 시까지 잠을 자요</a:t>
            </a:r>
            <a:endParaRPr lang="en-US" altLang="ko-KR" b="1" dirty="0"/>
          </a:p>
          <a:p>
            <a:r>
              <a:rPr lang="en-US" altLang="ko-KR" b="1" dirty="0"/>
              <a:t>       2) </a:t>
            </a:r>
            <a:r>
              <a:rPr lang="ko-KR" altLang="en-US" b="1" dirty="0"/>
              <a:t>월요일부터 금요일까지 할머니하고 과일을 먹어요</a:t>
            </a:r>
            <a:endParaRPr lang="en-US" altLang="ko-KR" b="1" dirty="0"/>
          </a:p>
          <a:p>
            <a:r>
              <a:rPr lang="en-US" altLang="ko-KR" b="1" dirty="0"/>
              <a:t>       3) </a:t>
            </a:r>
            <a:r>
              <a:rPr lang="ko-KR" altLang="en-US" b="1" dirty="0"/>
              <a:t>화요일부터 수요일까지 연주회를 해요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39993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1" dirty="0"/>
              <a:t>정답</a:t>
            </a:r>
            <a:r>
              <a:rPr lang="en-US" altLang="ko-KR" b="1" dirty="0"/>
              <a:t>: 1) </a:t>
            </a:r>
            <a:r>
              <a:rPr lang="ko-KR" altLang="en-US" b="1" dirty="0"/>
              <a:t>들어요   </a:t>
            </a:r>
            <a:r>
              <a:rPr lang="en-US" altLang="ko-KR" b="1" dirty="0"/>
              <a:t>2) </a:t>
            </a:r>
            <a:r>
              <a:rPr lang="ko-KR" altLang="en-US" b="1" dirty="0"/>
              <a:t>걸어서   </a:t>
            </a:r>
            <a:r>
              <a:rPr lang="en-US" altLang="ko-KR" b="1" dirty="0"/>
              <a:t>3) </a:t>
            </a:r>
            <a:r>
              <a:rPr lang="ko-KR" altLang="en-US" b="1" dirty="0"/>
              <a:t>들을 거예요    </a:t>
            </a:r>
            <a:r>
              <a:rPr lang="en-US" altLang="ko-KR" b="1" dirty="0"/>
              <a:t>4) </a:t>
            </a:r>
            <a:r>
              <a:rPr lang="ko-KR" altLang="en-US" b="1" dirty="0"/>
              <a:t>물었어요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81657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1" dirty="0"/>
              <a:t>받아쓰기</a:t>
            </a:r>
            <a:endParaRPr lang="en-US" altLang="ko-KR" b="1" dirty="0"/>
          </a:p>
          <a:p>
            <a:pPr marL="228600" indent="-228600">
              <a:buAutoNum type="arabicParenR"/>
            </a:pPr>
            <a:r>
              <a:rPr lang="ko-KR" altLang="en-US" b="1" dirty="0"/>
              <a:t>저는 두 시부터 네 시까지 숙제를 해요</a:t>
            </a:r>
            <a:r>
              <a:rPr lang="en-US" altLang="ko-KR" b="1" dirty="0"/>
              <a:t>.</a:t>
            </a:r>
          </a:p>
          <a:p>
            <a:pPr marL="228600" indent="-228600">
              <a:buAutoNum type="arabicParenR"/>
            </a:pPr>
            <a:r>
              <a:rPr lang="ko-KR" altLang="en-US" b="1" dirty="0"/>
              <a:t>토마스는 주말에 피아노 연주를 들었어요</a:t>
            </a:r>
            <a:r>
              <a:rPr lang="en-US" altLang="ko-KR" b="1" dirty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3873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02745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606908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학생들과 속담을 읽어 보고 뜻이 무엇인지 유추해 보도록 한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뒤 짧은 동영상을 보여 준다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뜻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아무리 능력이 없어 보이는 사람도 한 가지는 잘하는 게 있다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(Everyone is talented in their own way)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굼벵이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ko-KR" alt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풍뎅이류과의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애벌레를 지칭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햇빛을 피하기 위해 몸을 재빨리 굴려서 흙속으로 들어가는 모습을 보고 우리 조상들의 관찰력에서 나온 속담인 듯하다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altLang="ko-KR" sz="1200" b="1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3859838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23433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>
                <a:hlinkClick r:id="rId3"/>
              </a:rPr>
              <a:t>https://www.youtube.com/watch?v=pXhrzUrbmJQ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83543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None/>
              <a:tabLst/>
              <a:defRPr/>
            </a:pPr>
            <a:r>
              <a:rPr lang="ko-KR" altLang="en-US" sz="1200" b="1" dirty="0">
                <a:solidFill>
                  <a:srgbClr val="FF0000"/>
                </a:solidFill>
              </a:rPr>
              <a:t> </a:t>
            </a:r>
            <a:r>
              <a:rPr lang="en-US" altLang="ko-KR" sz="1200" b="1" dirty="0">
                <a:solidFill>
                  <a:srgbClr val="FF0000"/>
                </a:solidFill>
              </a:rPr>
              <a:t>1) </a:t>
            </a:r>
            <a:r>
              <a:rPr lang="ko-KR" altLang="en-US" sz="1200" b="1" dirty="0">
                <a:solidFill>
                  <a:srgbClr val="FF0000"/>
                </a:solidFill>
              </a:rPr>
              <a:t>어떤 사회에서 오랫동안 지켜 내려와 그 사회 사람들이 지키는 질서나 습관</a:t>
            </a:r>
            <a:endParaRPr lang="en-US" sz="1200" b="1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None/>
              <a:tabLst/>
              <a:defRPr/>
            </a:pPr>
            <a:r>
              <a:rPr lang="en-US" altLang="ko-KR" sz="1200" b="1" dirty="0">
                <a:solidFill>
                  <a:srgbClr val="FF0000"/>
                </a:solidFill>
              </a:rPr>
              <a:t>2) </a:t>
            </a:r>
            <a:r>
              <a:rPr lang="ko-KR" altLang="en-US" sz="1200" b="1" dirty="0">
                <a:solidFill>
                  <a:srgbClr val="FF0000"/>
                </a:solidFill>
              </a:rPr>
              <a:t>산속 동굴</a:t>
            </a:r>
            <a:endParaRPr lang="en-US" altLang="ko-KR" sz="1200" b="1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None/>
              <a:tabLst/>
              <a:defRPr/>
            </a:pPr>
            <a:r>
              <a:rPr lang="en-US" sz="1200" b="1" dirty="0">
                <a:solidFill>
                  <a:srgbClr val="FF0000"/>
                </a:solidFill>
              </a:rPr>
              <a:t>3) </a:t>
            </a:r>
            <a:r>
              <a:rPr lang="ko-KR" altLang="en-US" sz="1200" b="1" dirty="0">
                <a:solidFill>
                  <a:srgbClr val="FF0000"/>
                </a:solidFill>
              </a:rPr>
              <a:t>어머니께 조기를 드리고 싶어서</a:t>
            </a:r>
            <a:endParaRPr lang="en-US" altLang="ko-KR" sz="1200" b="1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None/>
              <a:tabLst/>
              <a:defRPr/>
            </a:pPr>
            <a:r>
              <a:rPr lang="en-US" sz="1200" b="1" dirty="0">
                <a:solidFill>
                  <a:srgbClr val="FF0000"/>
                </a:solidFill>
              </a:rPr>
              <a:t>4) </a:t>
            </a:r>
            <a:r>
              <a:rPr lang="ko-KR" altLang="en-US" sz="1200" b="1" dirty="0">
                <a:solidFill>
                  <a:srgbClr val="FF0000"/>
                </a:solidFill>
              </a:rPr>
              <a:t> 구불구불한 구멍이 뚫린 구술에 실 꿰기</a:t>
            </a:r>
            <a:r>
              <a:rPr lang="en-US" altLang="ko-KR" sz="1200" b="1" dirty="0">
                <a:solidFill>
                  <a:srgbClr val="FF0000"/>
                </a:solidFill>
              </a:rPr>
              <a:t>, </a:t>
            </a:r>
            <a:r>
              <a:rPr lang="ko-KR" altLang="en-US" sz="1200" b="1" dirty="0">
                <a:solidFill>
                  <a:srgbClr val="FF0000"/>
                </a:solidFill>
              </a:rPr>
              <a:t>굵기가 똑같은 나무의 위아래 구분하기</a:t>
            </a:r>
            <a:r>
              <a:rPr lang="en-US" altLang="ko-KR" sz="1200" b="1" dirty="0">
                <a:solidFill>
                  <a:srgbClr val="FF0000"/>
                </a:solidFill>
              </a:rPr>
              <a:t>, </a:t>
            </a:r>
            <a:r>
              <a:rPr lang="ko-KR" altLang="en-US" sz="1200" b="1" dirty="0">
                <a:solidFill>
                  <a:srgbClr val="FF0000"/>
                </a:solidFill>
              </a:rPr>
              <a:t>똑같이 생긴 소 두 마리 중에서 어미 맞추기    </a:t>
            </a:r>
            <a:endParaRPr lang="en-US" altLang="ko-KR" sz="1200" b="1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None/>
              <a:tabLst/>
              <a:defRPr/>
            </a:pPr>
            <a:r>
              <a:rPr lang="en-US" altLang="ko-KR" sz="1200" b="1" dirty="0">
                <a:solidFill>
                  <a:srgbClr val="FF0000"/>
                </a:solidFill>
              </a:rPr>
              <a:t>5) </a:t>
            </a:r>
            <a:r>
              <a:rPr lang="ko-KR" altLang="en-US" sz="1200" b="1" dirty="0">
                <a:solidFill>
                  <a:srgbClr val="FF0000"/>
                </a:solidFill>
              </a:rPr>
              <a:t>소년의 어머니    </a:t>
            </a:r>
            <a:r>
              <a:rPr lang="en-US" altLang="ko-KR" sz="1200" b="1" dirty="0">
                <a:solidFill>
                  <a:srgbClr val="FF0000"/>
                </a:solidFill>
              </a:rPr>
              <a:t>6) </a:t>
            </a:r>
            <a:r>
              <a:rPr lang="ko-KR" altLang="en-US" sz="1200" b="1" dirty="0">
                <a:solidFill>
                  <a:srgbClr val="FF0000"/>
                </a:solidFill>
              </a:rPr>
              <a:t>겉보기에 작고 볼품없는 사람이 오히려 재주가 더 뛰어날 수 있다는 의미     </a:t>
            </a:r>
            <a:r>
              <a:rPr lang="en-US" altLang="ko-KR" sz="1200" b="1" dirty="0">
                <a:solidFill>
                  <a:srgbClr val="FF0000"/>
                </a:solidFill>
              </a:rPr>
              <a:t>7) </a:t>
            </a:r>
            <a:r>
              <a:rPr lang="ko-KR" altLang="en-US" sz="1200" b="1" dirty="0">
                <a:solidFill>
                  <a:srgbClr val="FF0000"/>
                </a:solidFill>
              </a:rPr>
              <a:t>개미</a:t>
            </a:r>
            <a:endParaRPr lang="en-US" sz="1200" b="1" dirty="0"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8548935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altLang="ko-KR" dirty="0"/>
              <a:t>-”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고려장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은 고려 시대에 늙고 병든 사람을 지게에 지고 산에 가서 버렸다는 전설로 세간에 알려져 있으나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어떤 고려 문헌에서도 실재했다는 기록을 찾아볼 수 없다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.(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출처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altLang="ko-KR" dirty="0">
                <a:hlinkClick r:id="rId3"/>
              </a:rPr>
              <a:t>http://www.donga.com/news/article/all/20110904/40055358/4</a:t>
            </a:r>
            <a:r>
              <a:rPr lang="en-US" altLang="ko-KR" dirty="0"/>
              <a:t>)</a:t>
            </a: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716299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604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sz="1400" b="1" dirty="0"/>
              <a:t>교재 </a:t>
            </a:r>
            <a:r>
              <a:rPr lang="en-US" altLang="ko-KR" sz="1400" b="1" dirty="0"/>
              <a:t>P. 108</a:t>
            </a:r>
            <a:r>
              <a:rPr lang="ko-KR" altLang="en-US" b="1" dirty="0"/>
              <a:t>을 펴세요</a:t>
            </a:r>
            <a:r>
              <a:rPr lang="en-US" altLang="ko-KR" b="1" dirty="0"/>
              <a:t>. </a:t>
            </a:r>
            <a:r>
              <a:rPr lang="ko-KR" altLang="en-US" b="1" dirty="0"/>
              <a:t>제목을 큰 소리로 읽어 봅시다</a:t>
            </a:r>
            <a:r>
              <a:rPr lang="en-US" altLang="ko-KR" b="1" dirty="0"/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그림의 아이들이 무엇을 하고 있나요</a:t>
            </a:r>
            <a:r>
              <a:rPr lang="en-US" altLang="ko-KR" b="1" dirty="0"/>
              <a:t>? </a:t>
            </a:r>
            <a:r>
              <a:rPr lang="ko-KR" altLang="en-US" b="1" dirty="0"/>
              <a:t>여러분들은 악기를 배우거나 배운 적 있나요</a:t>
            </a:r>
            <a:r>
              <a:rPr lang="en-US" altLang="ko-KR" b="1" dirty="0"/>
              <a:t>?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어떤 악기를 배우고 있어요</a:t>
            </a:r>
            <a:r>
              <a:rPr lang="en-US" altLang="ko-KR" b="1" dirty="0"/>
              <a:t>?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3251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None/>
              <a:tabLst/>
              <a:defRPr/>
            </a:pPr>
            <a:r>
              <a:rPr lang="ko-KR" altLang="en-US" sz="1200" b="1" dirty="0"/>
              <a:t>학생들에게 지문을 들려줄 수도 있고 혹은 학생들에게 한 문장 씩 읽어 보게 한 후 질문한다</a:t>
            </a:r>
            <a:r>
              <a:rPr lang="en-US" altLang="ko-KR" sz="1200" b="1" dirty="0"/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AutoNum type="arabicParenR"/>
              <a:tabLst/>
              <a:defRPr/>
            </a:pPr>
            <a:r>
              <a:rPr lang="ko-KR" altLang="en-US" sz="1200" b="1" dirty="0"/>
              <a:t>지연이는 왜 </a:t>
            </a:r>
            <a:r>
              <a:rPr lang="ko-KR" altLang="en-US" sz="1200" b="1" dirty="0" err="1"/>
              <a:t>제이슨이랑</a:t>
            </a:r>
            <a:r>
              <a:rPr lang="ko-KR" altLang="en-US" sz="1200" b="1" dirty="0"/>
              <a:t> 놀 수 없을까요</a:t>
            </a:r>
            <a:r>
              <a:rPr lang="en-US" altLang="ko-KR" sz="1200" b="1" dirty="0"/>
              <a:t>?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AutoNum type="arabicParenR"/>
              <a:tabLst/>
              <a:defRPr/>
            </a:pPr>
            <a:r>
              <a:rPr lang="ko-KR" altLang="en-US" sz="1200" b="1" dirty="0"/>
              <a:t>지연이는 무슨 악기를 할 줄 아나요</a:t>
            </a:r>
            <a:r>
              <a:rPr lang="en-US" altLang="ko-KR" sz="1200" b="1" dirty="0"/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None/>
              <a:tabLst/>
              <a:defRPr/>
            </a:pPr>
            <a:endParaRPr lang="en-US" altLang="ko-KR" sz="1200"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838881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None/>
              <a:tabLst/>
              <a:defRPr/>
            </a:pPr>
            <a:r>
              <a:rPr lang="ko-KR" altLang="en-US" sz="1200" b="1" dirty="0"/>
              <a:t>교재 </a:t>
            </a:r>
            <a:r>
              <a:rPr lang="en-US" altLang="ko-KR" sz="1200" b="1" dirty="0"/>
              <a:t>P. 109</a:t>
            </a:r>
            <a:r>
              <a:rPr lang="ko-KR" altLang="en-US" sz="1200" b="1" dirty="0"/>
              <a:t>의 단어들을 공부해 봅시다</a:t>
            </a:r>
            <a:r>
              <a:rPr lang="en-US" altLang="ko-KR" sz="1200" b="1" dirty="0"/>
              <a:t>. </a:t>
            </a:r>
            <a:r>
              <a:rPr lang="ko-KR" altLang="en-US" sz="1200" b="1" dirty="0"/>
              <a:t>여러분들 학교에서는 어떤 행사를 해요</a:t>
            </a:r>
            <a:r>
              <a:rPr lang="en-US" altLang="ko-KR" sz="1200" b="1" dirty="0"/>
              <a:t>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None/>
              <a:tabLst/>
              <a:defRPr/>
            </a:pPr>
            <a:r>
              <a:rPr lang="ko-KR" altLang="en-US" sz="1200" b="1" dirty="0"/>
              <a:t>우리 학교에서는 어떤 행사가 열렸으면 </a:t>
            </a:r>
            <a:r>
              <a:rPr lang="ko-KR" altLang="en-US" sz="1200" b="1" dirty="0" err="1"/>
              <a:t>좋겠어요</a:t>
            </a:r>
            <a:r>
              <a:rPr lang="en-US" altLang="ko-KR" sz="1200" b="1" dirty="0"/>
              <a:t>? (</a:t>
            </a:r>
            <a:r>
              <a:rPr lang="ko-KR" altLang="en-US" sz="1200" b="1" dirty="0"/>
              <a:t>음악회</a:t>
            </a:r>
            <a:r>
              <a:rPr lang="en-US" altLang="ko-KR" sz="1200" b="1" dirty="0"/>
              <a:t>? </a:t>
            </a:r>
            <a:r>
              <a:rPr lang="ko-KR" altLang="en-US" sz="1200" b="1" dirty="0"/>
              <a:t>운동회</a:t>
            </a:r>
            <a:r>
              <a:rPr lang="en-US" altLang="ko-KR" sz="1200" b="1" dirty="0"/>
              <a:t>? </a:t>
            </a:r>
            <a:r>
              <a:rPr lang="ko-KR" altLang="en-US" sz="1200" b="1" dirty="0"/>
              <a:t>발표회</a:t>
            </a:r>
            <a:r>
              <a:rPr lang="en-US" altLang="ko-KR" sz="1200" b="1" dirty="0"/>
              <a:t>? </a:t>
            </a:r>
            <a:r>
              <a:rPr lang="ko-KR" altLang="en-US" sz="1200" b="1" dirty="0"/>
              <a:t>전시회</a:t>
            </a:r>
            <a:r>
              <a:rPr lang="en-US" altLang="ko-KR" sz="1200" b="1" dirty="0"/>
              <a:t>?)</a:t>
            </a:r>
            <a:endParaRPr lang="ko-KR" altLang="en-US" sz="1200"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dirty="0"/>
              <a:t>단</a:t>
            </a:r>
            <a:r>
              <a:rPr lang="ko-KR" altLang="en-US" b="1" dirty="0"/>
              <a:t>어의 뜻을 보고 어휘를 맞춰 봅시다</a:t>
            </a:r>
            <a:r>
              <a:rPr lang="en-US" altLang="ko-KR" b="1" dirty="0"/>
              <a:t>!</a:t>
            </a: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="1" dirty="0"/>
              <a:t>P. 110</a:t>
            </a:r>
            <a:r>
              <a:rPr lang="ko-KR" altLang="en-US" b="1" dirty="0"/>
              <a:t>을 보세요</a:t>
            </a:r>
            <a:r>
              <a:rPr lang="en-US" altLang="ko-KR" b="1" dirty="0"/>
              <a:t>. </a:t>
            </a:r>
            <a:r>
              <a:rPr lang="ko-KR" altLang="en-US" b="1" dirty="0"/>
              <a:t>표현 </a:t>
            </a:r>
            <a:r>
              <a:rPr lang="en-US" altLang="ko-KR" b="1" dirty="0"/>
              <a:t>‘</a:t>
            </a:r>
            <a:r>
              <a:rPr lang="ko-KR" altLang="en-US" b="1" dirty="0"/>
              <a:t>부터</a:t>
            </a:r>
            <a:r>
              <a:rPr lang="en-US" altLang="ko-KR" b="1" dirty="0"/>
              <a:t>~</a:t>
            </a:r>
            <a:r>
              <a:rPr lang="ko-KR" altLang="en-US" b="1" dirty="0"/>
              <a:t>까지</a:t>
            </a:r>
            <a:r>
              <a:rPr lang="en-US" altLang="ko-KR" b="1" dirty="0"/>
              <a:t>’</a:t>
            </a:r>
            <a:r>
              <a:rPr lang="ko-KR" altLang="en-US" b="1" dirty="0"/>
              <a:t>에 대해서 알아봅시다</a:t>
            </a:r>
            <a:r>
              <a:rPr lang="en-US" altLang="ko-KR" b="1" dirty="0"/>
              <a:t>.  </a:t>
            </a:r>
            <a:endParaRPr lang="ko-KR" altLang="en-US" b="1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0074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919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microsoft.com/office/2007/relationships/hdphoto" Target="../media/hdphoto1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2.png"/><Relationship Id="rId5" Type="http://schemas.openxmlformats.org/officeDocument/2006/relationships/image" Target="../media/image11.emf"/><Relationship Id="rId4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1lb3?x=1jqt&amp;i=2tig8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quizlet.com/_8ccmdn?x=1jqt&amp;i=2tig8t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B2M7ufBqcug?feature=oembed" TargetMode="External"/><Relationship Id="rId6" Type="http://schemas.openxmlformats.org/officeDocument/2006/relationships/image" Target="../media/image18.jpeg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cmz6?x=1jqt&amp;i=2tig8t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2H9zH_mZyNA?feature=oembed" TargetMode="External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pXhrzUrbmJQ?feature=oembed" TargetMode="External"/><Relationship Id="rId4" Type="http://schemas.openxmlformats.org/officeDocument/2006/relationships/image" Target="../media/image36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2H9zH_mZyNA&amp;t=120s" TargetMode="External"/><Relationship Id="rId7" Type="http://schemas.openxmlformats.org/officeDocument/2006/relationships/hyperlink" Target="http://www.donga.com/news/article/all/20110904/40055358/4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pXhrzUrbmJQ" TargetMode="External"/><Relationship Id="rId5" Type="http://schemas.openxmlformats.org/officeDocument/2006/relationships/hyperlink" Target="https://youtu.be/B2M7ufBqcug" TargetMode="External"/><Relationship Id="rId4" Type="http://schemas.openxmlformats.org/officeDocument/2006/relationships/hyperlink" Target="https://quizlet.com/_8ccmz6?x=1jqt&amp;i=2tig8t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microsoft.com/office/2007/relationships/hdphoto" Target="../media/hdphoto1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let.com/_8ccmz6?x=1jqt&amp;i=2tig8t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151860" y="3200400"/>
            <a:ext cx="10182447" cy="272193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dirty="0"/>
              <a:t>재외동포를 위한 한국어 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>2-1 </a:t>
            </a: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xmlns="" id="{30A0779E-C5F7-4DDE-9B42-70532898AB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89733"/>
            <a:ext cx="2144046" cy="214404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85F37531-DEC4-4B7D-A035-40E8305A97C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제목 1">
            <a:extLst>
              <a:ext uri="{FF2B5EF4-FFF2-40B4-BE49-F238E27FC236}">
                <a16:creationId xmlns:a16="http://schemas.microsoft.com/office/drawing/2014/main" xmlns="" id="{9D0B9751-7B6A-4774-9674-007EDACF42FF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205357" cy="76154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</a:rPr>
              <a:t>문법 표현 </a:t>
            </a:r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► </a:t>
            </a:r>
            <a:r>
              <a:rPr lang="ko-KR" altLang="en-US" sz="3600" kern="0" dirty="0" err="1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부터</a:t>
            </a:r>
            <a:r>
              <a:rPr lang="en-US" altLang="ko-KR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~</a:t>
            </a:r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까지</a:t>
            </a:r>
            <a:endParaRPr lang="en-US" sz="3600" kern="0" dirty="0">
              <a:effectLst>
                <a:outerShdw blurRad="50800" dist="50800" dir="5400000" algn="ctr" rotWithShape="0">
                  <a:schemeClr val="accent1"/>
                </a:outerShdw>
              </a:effectLst>
              <a:latin typeface="+mj-ea"/>
              <a:ea typeface="+mj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xmlns="" id="{BBBD9D7C-0CE5-4C39-9E32-BD44C54B6B26}"/>
              </a:ext>
            </a:extLst>
          </p:cNvPr>
          <p:cNvSpPr txBox="1">
            <a:spLocks/>
          </p:cNvSpPr>
          <p:nvPr/>
        </p:nvSpPr>
        <p:spPr>
          <a:xfrm>
            <a:off x="838200" y="1204628"/>
            <a:ext cx="10515600" cy="497831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lnSpc>
                <a:spcPct val="160000"/>
              </a:lnSpc>
              <a:buFont typeface="Wingdings" panose="05000000000000000000" pitchFamily="2" charset="2"/>
              <a:buChar char="v"/>
            </a:pPr>
            <a:r>
              <a:rPr lang="en-US" altLang="ko-KR" dirty="0"/>
              <a:t> </a:t>
            </a:r>
            <a:r>
              <a:rPr lang="ko-KR" altLang="en-US" dirty="0"/>
              <a:t>어떤 일의 시작부터 끝날 때까지를 표현할 때 사용하며 시간을 나타내는 명사에 붙는다</a:t>
            </a:r>
            <a:r>
              <a:rPr lang="en-US" altLang="ko-KR" dirty="0"/>
              <a:t>.  (from ~ to)</a:t>
            </a:r>
          </a:p>
          <a:p>
            <a:pPr>
              <a:buFont typeface="Wingdings" panose="05000000000000000000" pitchFamily="2" charset="2"/>
              <a:buChar char="v"/>
            </a:pPr>
            <a:endParaRPr lang="en-US" altLang="ko-KR" kern="0" dirty="0"/>
          </a:p>
          <a:p>
            <a:pPr marL="114300" indent="0">
              <a:buFont typeface="Arial"/>
              <a:buNone/>
            </a:pPr>
            <a:r>
              <a:rPr lang="en-US" altLang="ko-KR" sz="3200" kern="0" dirty="0"/>
              <a:t>       </a:t>
            </a:r>
            <a:r>
              <a:rPr lang="ko-KR" altLang="en-US" sz="3200" kern="0" dirty="0"/>
              <a:t>시간 </a:t>
            </a:r>
            <a:r>
              <a:rPr lang="en-US" altLang="ko-KR" sz="3200" kern="0" dirty="0"/>
              <a:t>N</a:t>
            </a:r>
            <a:r>
              <a:rPr lang="ko-KR" altLang="en-US" sz="3200" kern="0" dirty="0"/>
              <a:t>부터 </a:t>
            </a:r>
            <a:r>
              <a:rPr lang="en-US" altLang="ko-KR" sz="3200" kern="0" dirty="0"/>
              <a:t>~N</a:t>
            </a:r>
            <a:r>
              <a:rPr lang="ko-KR" altLang="en-US" sz="3200" kern="0" dirty="0"/>
              <a:t>까지</a:t>
            </a:r>
            <a:endParaRPr lang="en-US" altLang="ko-KR" sz="3200" kern="0" dirty="0"/>
          </a:p>
          <a:p>
            <a:pPr marL="114300" indent="0">
              <a:buFont typeface="Arial"/>
              <a:buNone/>
            </a:pPr>
            <a:endParaRPr lang="en-US" altLang="ko-KR" kern="0" dirty="0"/>
          </a:p>
          <a:p>
            <a:pPr marL="114300" indent="0">
              <a:buNone/>
            </a:pPr>
            <a:r>
              <a:rPr lang="en-US" altLang="ko-KR" sz="3200" kern="0" dirty="0"/>
              <a:t>1)   </a:t>
            </a:r>
            <a:r>
              <a:rPr lang="ko-KR" altLang="en-US" sz="3200" kern="0" dirty="0"/>
              <a:t>한글학교에서 </a:t>
            </a:r>
            <a:r>
              <a:rPr lang="en-US" altLang="ko-KR" sz="3200" kern="0" dirty="0">
                <a:solidFill>
                  <a:srgbClr val="FF0000"/>
                </a:solidFill>
              </a:rPr>
              <a:t>9</a:t>
            </a:r>
            <a:r>
              <a:rPr lang="ko-KR" altLang="en-US" sz="3200" kern="0" dirty="0">
                <a:solidFill>
                  <a:srgbClr val="FF0000"/>
                </a:solidFill>
              </a:rPr>
              <a:t>시부터 </a:t>
            </a:r>
            <a:r>
              <a:rPr lang="en-US" altLang="ko-KR" sz="3200" kern="0" dirty="0">
                <a:solidFill>
                  <a:srgbClr val="FF0000"/>
                </a:solidFill>
              </a:rPr>
              <a:t>12</a:t>
            </a:r>
            <a:r>
              <a:rPr lang="ko-KR" altLang="en-US" sz="3200" kern="0" dirty="0">
                <a:solidFill>
                  <a:srgbClr val="FF0000"/>
                </a:solidFill>
              </a:rPr>
              <a:t>시까지 </a:t>
            </a:r>
            <a:r>
              <a:rPr lang="ko-KR" altLang="en-US" sz="3200" kern="0" dirty="0"/>
              <a:t>공부해요</a:t>
            </a:r>
            <a:r>
              <a:rPr lang="en-US" altLang="ko-KR" sz="3200" kern="0" dirty="0"/>
              <a:t>. </a:t>
            </a:r>
          </a:p>
          <a:p>
            <a:pPr marL="114300" indent="0">
              <a:buFont typeface="Arial"/>
              <a:buNone/>
            </a:pPr>
            <a:r>
              <a:rPr lang="en-US" altLang="ko-KR" sz="3200" kern="0" dirty="0"/>
              <a:t>      (I study at the Korean school </a:t>
            </a:r>
            <a:r>
              <a:rPr lang="en-US" altLang="ko-KR" sz="3200" kern="0" dirty="0">
                <a:solidFill>
                  <a:srgbClr val="FF0000"/>
                </a:solidFill>
              </a:rPr>
              <a:t>from 9 to 12</a:t>
            </a:r>
            <a:r>
              <a:rPr lang="en-US" altLang="ko-KR" sz="3200" kern="0" dirty="0"/>
              <a:t>.) </a:t>
            </a:r>
          </a:p>
          <a:p>
            <a:pPr marL="114300" indent="0">
              <a:buFont typeface="Arial"/>
              <a:buNone/>
            </a:pPr>
            <a:endParaRPr lang="en-US" altLang="ko-KR" sz="3200" kern="0" dirty="0"/>
          </a:p>
          <a:p>
            <a:pPr marL="114300" indent="0">
              <a:buFont typeface="Arial"/>
              <a:buNone/>
            </a:pPr>
            <a:r>
              <a:rPr lang="en-US" altLang="ko-KR" sz="3200" kern="0" dirty="0"/>
              <a:t>2) </a:t>
            </a:r>
            <a:r>
              <a:rPr lang="ko-KR" altLang="en-US" sz="3200" kern="0" dirty="0">
                <a:solidFill>
                  <a:srgbClr val="FF0000"/>
                </a:solidFill>
              </a:rPr>
              <a:t>월요일부터 금요일까지 </a:t>
            </a:r>
            <a:r>
              <a:rPr lang="ko-KR" altLang="en-US" sz="3200" kern="0" dirty="0"/>
              <a:t>학교에 가요</a:t>
            </a:r>
            <a:r>
              <a:rPr lang="en-US" altLang="ko-KR" sz="3200" kern="0" dirty="0"/>
              <a:t>. </a:t>
            </a:r>
          </a:p>
          <a:p>
            <a:pPr marL="114300" indent="0">
              <a:buFont typeface="Arial"/>
              <a:buNone/>
            </a:pPr>
            <a:r>
              <a:rPr lang="en-US" altLang="ko-KR" sz="3200" kern="0" dirty="0"/>
              <a:t>      ( I go to school </a:t>
            </a:r>
            <a:r>
              <a:rPr lang="en-US" altLang="ko-KR" sz="3200" kern="0" dirty="0">
                <a:solidFill>
                  <a:srgbClr val="FF0000"/>
                </a:solidFill>
              </a:rPr>
              <a:t>from Monday to Friday)</a:t>
            </a:r>
            <a:endParaRPr lang="en-US" altLang="ko-KR" sz="3200" kern="0" dirty="0"/>
          </a:p>
          <a:p>
            <a:pPr marL="628650" indent="-514350">
              <a:buFont typeface="+mj-lt"/>
              <a:buAutoNum type="arabicParenR"/>
            </a:pPr>
            <a:endParaRPr lang="en-US" altLang="ko-KR" kern="0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9E37A3C2-A1FA-457A-B785-C363BE1FFF32}"/>
              </a:ext>
            </a:extLst>
          </p:cNvPr>
          <p:cNvSpPr/>
          <p:nvPr/>
        </p:nvSpPr>
        <p:spPr>
          <a:xfrm>
            <a:off x="1422400" y="2607730"/>
            <a:ext cx="3759200" cy="863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57067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06590002-0C2F-4C20-B36B-95A058AA6BD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C6A4C55F-42E2-4827-8095-0BC9FEB797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3216" y="1"/>
            <a:ext cx="8405568" cy="618294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10296" y="3146561"/>
            <a:ext cx="2080403" cy="3316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12</a:t>
            </a:r>
            <a:r>
              <a:rPr lang="ko-KR" altLang="en-US" dirty="0">
                <a:solidFill>
                  <a:srgbClr val="FF0000"/>
                </a:solidFill>
              </a:rPr>
              <a:t>시부터 </a:t>
            </a:r>
            <a:r>
              <a:rPr lang="en-US" altLang="ko-KR" dirty="0">
                <a:solidFill>
                  <a:srgbClr val="FF0000"/>
                </a:solidFill>
              </a:rPr>
              <a:t>1</a:t>
            </a:r>
            <a:r>
              <a:rPr lang="ko-KR" altLang="en-US" dirty="0">
                <a:solidFill>
                  <a:srgbClr val="FF0000"/>
                </a:solidFill>
              </a:rPr>
              <a:t>시까지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04802" y="4194368"/>
            <a:ext cx="2769016" cy="364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</a:rPr>
              <a:t>5</a:t>
            </a:r>
            <a:r>
              <a:rPr lang="ko-KR" altLang="en-US" dirty="0">
                <a:solidFill>
                  <a:srgbClr val="FF0000"/>
                </a:solidFill>
              </a:rPr>
              <a:t>월 </a:t>
            </a:r>
            <a:r>
              <a:rPr lang="en-US" altLang="ko-KR" dirty="0">
                <a:solidFill>
                  <a:srgbClr val="FF0000"/>
                </a:solidFill>
              </a:rPr>
              <a:t>1</a:t>
            </a:r>
            <a:r>
              <a:rPr lang="ko-KR" altLang="en-US" dirty="0">
                <a:solidFill>
                  <a:srgbClr val="FF0000"/>
                </a:solidFill>
              </a:rPr>
              <a:t>일부터 </a:t>
            </a:r>
            <a:r>
              <a:rPr lang="en-US" altLang="ko-KR" dirty="0">
                <a:solidFill>
                  <a:srgbClr val="FF0000"/>
                </a:solidFill>
              </a:rPr>
              <a:t>5</a:t>
            </a:r>
            <a:r>
              <a:rPr lang="ko-KR" altLang="en-US" dirty="0">
                <a:solidFill>
                  <a:srgbClr val="FF0000"/>
                </a:solidFill>
              </a:rPr>
              <a:t>월 </a:t>
            </a:r>
            <a:r>
              <a:rPr lang="en-US" altLang="ko-KR" dirty="0">
                <a:solidFill>
                  <a:srgbClr val="FF0000"/>
                </a:solidFill>
              </a:rPr>
              <a:t>5</a:t>
            </a:r>
            <a:r>
              <a:rPr lang="ko-KR" altLang="en-US" dirty="0">
                <a:solidFill>
                  <a:srgbClr val="FF0000"/>
                </a:solidFill>
              </a:rPr>
              <a:t>일까지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44696" y="5336971"/>
            <a:ext cx="20804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아침부터 저녁까지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13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A105464-B6CB-4AF4-8F67-8BF639F58B6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39AD1D54-FADE-477A-85CE-DC3BD8FF8B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749" y="-1"/>
            <a:ext cx="10828501" cy="618294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</p:spTree>
    <p:extLst>
      <p:ext uri="{BB962C8B-B14F-4D97-AF65-F5344CB8AC3E}">
        <p14:creationId xmlns:p14="http://schemas.microsoft.com/office/powerpoint/2010/main" val="37858691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A105464-B6CB-4AF4-8F67-8BF639F58B6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87EF2D0B-8BFB-46F7-8115-6A30E8EE85B8}"/>
              </a:ext>
            </a:extLst>
          </p:cNvPr>
          <p:cNvSpPr/>
          <p:nvPr/>
        </p:nvSpPr>
        <p:spPr>
          <a:xfrm>
            <a:off x="732008" y="416467"/>
            <a:ext cx="69060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</a:rPr>
              <a:t>문법 및 표현 </a:t>
            </a:r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cs typeface="Arial" panose="020B0604020202020204" pitchFamily="34" charset="0"/>
              </a:rPr>
              <a:t>► </a:t>
            </a:r>
            <a:r>
              <a:rPr lang="en-US" altLang="ko-KR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cs typeface="Arial" panose="020B0604020202020204" pitchFamily="34" charset="0"/>
              </a:rPr>
              <a:t>‘</a:t>
            </a:r>
            <a:r>
              <a:rPr lang="ko-KR" altLang="en-US" sz="3600" kern="0" dirty="0" err="1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cs typeface="Arial" panose="020B0604020202020204" pitchFamily="34" charset="0"/>
              </a:rPr>
              <a:t>ㄷ</a:t>
            </a:r>
            <a:r>
              <a:rPr lang="en-US" altLang="ko-KR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cs typeface="Arial" panose="020B0604020202020204" pitchFamily="34" charset="0"/>
              </a:rPr>
              <a:t>’ </a:t>
            </a:r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cs typeface="Arial" panose="020B0604020202020204" pitchFamily="34" charset="0"/>
              </a:rPr>
              <a:t>불규칙 동사</a:t>
            </a:r>
            <a:endParaRPr lang="en-US" altLang="ko-KR" sz="3600" kern="0" dirty="0">
              <a:effectLst>
                <a:outerShdw blurRad="50800" dist="50800" dir="5400000" algn="ctr" rotWithShape="0">
                  <a:schemeClr val="accent1"/>
                </a:outerShdw>
              </a:effectLst>
              <a:latin typeface="+mj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xmlns="" id="{82D102D3-3605-41BA-BBC0-1767E73E890B}"/>
              </a:ext>
            </a:extLst>
          </p:cNvPr>
          <p:cNvSpPr txBox="1">
            <a:spLocks/>
          </p:cNvSpPr>
          <p:nvPr/>
        </p:nvSpPr>
        <p:spPr>
          <a:xfrm>
            <a:off x="838200" y="1204628"/>
            <a:ext cx="10515600" cy="497831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628650" indent="-514350">
              <a:lnSpc>
                <a:spcPct val="160000"/>
              </a:lnSpc>
              <a:buFont typeface="+mj-lt"/>
              <a:buAutoNum type="arabicPeriod"/>
            </a:pPr>
            <a:r>
              <a:rPr lang="ko-KR" altLang="en-US" sz="2400" dirty="0"/>
              <a:t>어간의 끝소리 </a:t>
            </a:r>
            <a:r>
              <a:rPr lang="en-US" altLang="ko-KR" sz="2400" dirty="0"/>
              <a:t>‘</a:t>
            </a:r>
            <a:r>
              <a:rPr lang="ko-KR" altLang="en-US" sz="2400" dirty="0" err="1"/>
              <a:t>ㄷ</a:t>
            </a:r>
            <a:r>
              <a:rPr lang="en-US" altLang="ko-KR" sz="2400" dirty="0"/>
              <a:t>‘</a:t>
            </a:r>
            <a:r>
              <a:rPr lang="ko-KR" altLang="en-US" sz="2400" dirty="0"/>
              <a:t>이 모음 앞에서 </a:t>
            </a:r>
            <a:r>
              <a:rPr lang="en-US" altLang="ko-KR" sz="2400" dirty="0"/>
              <a:t>‘</a:t>
            </a:r>
            <a:r>
              <a:rPr lang="ko-KR" altLang="en-US" sz="2400" dirty="0"/>
              <a:t>ㄹ</a:t>
            </a:r>
            <a:r>
              <a:rPr lang="en-US" altLang="ko-KR" sz="2400" dirty="0"/>
              <a:t>‘</a:t>
            </a:r>
            <a:r>
              <a:rPr lang="ko-KR" altLang="en-US" sz="2400" dirty="0"/>
              <a:t>로</a:t>
            </a:r>
            <a:r>
              <a:rPr lang="en-US" altLang="ko-KR" sz="2400" dirty="0"/>
              <a:t> </a:t>
            </a:r>
            <a:r>
              <a:rPr lang="ko-KR" altLang="en-US" sz="2400" dirty="0"/>
              <a:t>바뀐다</a:t>
            </a:r>
            <a:r>
              <a:rPr lang="en-US" altLang="ko-KR" sz="2400" dirty="0"/>
              <a:t>. </a:t>
            </a:r>
          </a:p>
          <a:p>
            <a:pPr marL="114300" indent="0">
              <a:lnSpc>
                <a:spcPct val="160000"/>
              </a:lnSpc>
              <a:buNone/>
            </a:pPr>
            <a:r>
              <a:rPr lang="en-US" altLang="ko-KR" sz="2400" b="1" dirty="0"/>
              <a:t>        </a:t>
            </a:r>
            <a:r>
              <a:rPr lang="en-US" altLang="ko-KR" sz="3000" b="1" dirty="0"/>
              <a:t>‘</a:t>
            </a:r>
            <a:r>
              <a:rPr lang="ko-KR" altLang="en-US" sz="3000" b="1" dirty="0" err="1"/>
              <a:t>ㄷ</a:t>
            </a:r>
            <a:r>
              <a:rPr lang="en-US" altLang="ko-KR" sz="3000" b="1" dirty="0"/>
              <a:t>’   +   [</a:t>
            </a:r>
            <a:r>
              <a:rPr lang="ko-KR" altLang="en-US" sz="3000" b="1" dirty="0"/>
              <a:t>모음</a:t>
            </a:r>
            <a:r>
              <a:rPr lang="en-US" altLang="ko-KR" sz="3000" b="1" dirty="0"/>
              <a:t>]     →    </a:t>
            </a:r>
            <a:r>
              <a:rPr lang="ko-KR" altLang="en-US" sz="3000" b="1" dirty="0"/>
              <a:t>ㄹ  </a:t>
            </a:r>
            <a:r>
              <a:rPr lang="en-US" altLang="ko-KR" sz="3000" b="1" dirty="0"/>
              <a:t>+  [</a:t>
            </a:r>
            <a:r>
              <a:rPr lang="ko-KR" altLang="en-US" sz="3000" b="1" dirty="0"/>
              <a:t>모음</a:t>
            </a:r>
            <a:r>
              <a:rPr lang="en-US" altLang="ko-KR" sz="3000" b="1" dirty="0"/>
              <a:t>]</a:t>
            </a:r>
          </a:p>
          <a:p>
            <a:pPr>
              <a:buFont typeface="Wingdings" panose="05000000000000000000" pitchFamily="2" charset="2"/>
              <a:buChar char="v"/>
            </a:pPr>
            <a:endParaRPr lang="en-US" altLang="ko-KR" kern="0" dirty="0"/>
          </a:p>
          <a:p>
            <a:pPr marL="114300" indent="0">
              <a:buFont typeface="Arial"/>
              <a:buNone/>
            </a:pPr>
            <a:r>
              <a:rPr lang="en-US" altLang="ko-KR" sz="3200" kern="0" dirty="0"/>
              <a:t>       </a:t>
            </a:r>
          </a:p>
          <a:p>
            <a:pPr marL="114300" indent="0">
              <a:buNone/>
            </a:pPr>
            <a:endParaRPr lang="en-US" altLang="ko-KR" kern="0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xmlns="" id="{D3001742-63D6-4D6A-9EBE-62428C84BCD0}"/>
              </a:ext>
            </a:extLst>
          </p:cNvPr>
          <p:cNvSpPr/>
          <p:nvPr/>
        </p:nvSpPr>
        <p:spPr>
          <a:xfrm>
            <a:off x="1371597" y="2116665"/>
            <a:ext cx="5740400" cy="67505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4" name="표 14">
            <a:extLst>
              <a:ext uri="{FF2B5EF4-FFF2-40B4-BE49-F238E27FC236}">
                <a16:creationId xmlns:a16="http://schemas.microsoft.com/office/drawing/2014/main" xmlns="" id="{CFC86666-B714-4BB2-86A8-FE4F1B7585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9327730"/>
              </p:ext>
            </p:extLst>
          </p:nvPr>
        </p:nvGraphicFramePr>
        <p:xfrm>
          <a:off x="1337727" y="3095937"/>
          <a:ext cx="8906935" cy="28991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81387">
                  <a:extLst>
                    <a:ext uri="{9D8B030D-6E8A-4147-A177-3AD203B41FA5}">
                      <a16:colId xmlns:a16="http://schemas.microsoft.com/office/drawing/2014/main" xmlns="" val="614628695"/>
                    </a:ext>
                  </a:extLst>
                </a:gridCol>
                <a:gridCol w="1781387">
                  <a:extLst>
                    <a:ext uri="{9D8B030D-6E8A-4147-A177-3AD203B41FA5}">
                      <a16:colId xmlns:a16="http://schemas.microsoft.com/office/drawing/2014/main" xmlns="" val="3081929118"/>
                    </a:ext>
                  </a:extLst>
                </a:gridCol>
                <a:gridCol w="1781387">
                  <a:extLst>
                    <a:ext uri="{9D8B030D-6E8A-4147-A177-3AD203B41FA5}">
                      <a16:colId xmlns:a16="http://schemas.microsoft.com/office/drawing/2014/main" xmlns="" val="1117106691"/>
                    </a:ext>
                  </a:extLst>
                </a:gridCol>
                <a:gridCol w="1781387">
                  <a:extLst>
                    <a:ext uri="{9D8B030D-6E8A-4147-A177-3AD203B41FA5}">
                      <a16:colId xmlns:a16="http://schemas.microsoft.com/office/drawing/2014/main" xmlns="" val="3233372768"/>
                    </a:ext>
                  </a:extLst>
                </a:gridCol>
                <a:gridCol w="1781387">
                  <a:extLst>
                    <a:ext uri="{9D8B030D-6E8A-4147-A177-3AD203B41FA5}">
                      <a16:colId xmlns:a16="http://schemas.microsoft.com/office/drawing/2014/main" xmlns="" val="345043000"/>
                    </a:ext>
                  </a:extLst>
                </a:gridCol>
              </a:tblGrid>
              <a:tr h="57859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/>
                        <a:t>종류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2000" dirty="0"/>
                        <a:t>-</a:t>
                      </a:r>
                      <a:r>
                        <a:rPr lang="ko-KR" altLang="en-US" sz="2000" dirty="0"/>
                        <a:t>어</a:t>
                      </a:r>
                      <a:r>
                        <a:rPr lang="en-US" altLang="ko-KR" sz="2000" dirty="0"/>
                        <a:t>/</a:t>
                      </a:r>
                      <a:r>
                        <a:rPr lang="ko-KR" altLang="en-US" sz="2000" dirty="0"/>
                        <a:t>아요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2000" dirty="0"/>
                        <a:t>-</a:t>
                      </a:r>
                      <a:r>
                        <a:rPr lang="ko-KR" altLang="en-US" sz="2000" dirty="0" err="1"/>
                        <a:t>었</a:t>
                      </a:r>
                      <a:r>
                        <a:rPr lang="en-US" altLang="ko-KR" sz="2000" dirty="0"/>
                        <a:t>/</a:t>
                      </a:r>
                      <a:r>
                        <a:rPr lang="ko-KR" altLang="en-US" sz="2000" dirty="0" err="1"/>
                        <a:t>았어요</a:t>
                      </a:r>
                      <a:endParaRPr lang="ko-KR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2000" dirty="0"/>
                        <a:t>-(</a:t>
                      </a:r>
                      <a:r>
                        <a:rPr lang="ko-KR" altLang="en-US" sz="2000" dirty="0"/>
                        <a:t>으</a:t>
                      </a:r>
                      <a:r>
                        <a:rPr lang="en-US" altLang="ko-KR" sz="2000" dirty="0"/>
                        <a:t>)</a:t>
                      </a:r>
                      <a:r>
                        <a:rPr lang="ko-KR" altLang="en-US" sz="2000" dirty="0"/>
                        <a:t>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2000" dirty="0"/>
                        <a:t>-</a:t>
                      </a:r>
                      <a:r>
                        <a:rPr lang="ko-KR" altLang="en-US" sz="2000" dirty="0"/>
                        <a:t>어</a:t>
                      </a:r>
                      <a:r>
                        <a:rPr lang="en-US" altLang="ko-KR" sz="2000" dirty="0"/>
                        <a:t>/</a:t>
                      </a:r>
                      <a:r>
                        <a:rPr lang="ko-KR" altLang="en-US" sz="2000" dirty="0"/>
                        <a:t>아서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74321191"/>
                  </a:ext>
                </a:extLst>
              </a:tr>
              <a:tr h="1906539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걷</a:t>
                      </a:r>
                      <a:r>
                        <a:rPr lang="ko-KR" altLang="en-US" sz="2000" dirty="0"/>
                        <a:t>다</a:t>
                      </a:r>
                      <a:endParaRPr lang="en-US" altLang="ko-KR" sz="2000" dirty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묻</a:t>
                      </a:r>
                      <a:r>
                        <a:rPr lang="ko-KR" altLang="en-US" sz="2000" dirty="0"/>
                        <a:t>다</a:t>
                      </a:r>
                      <a:r>
                        <a:rPr lang="en-US" altLang="ko-KR" sz="2000" dirty="0"/>
                        <a:t>(to ask)</a:t>
                      </a: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듣</a:t>
                      </a:r>
                      <a:r>
                        <a:rPr lang="ko-KR" altLang="en-US" sz="2000" dirty="0"/>
                        <a:t>다</a:t>
                      </a:r>
                      <a:endParaRPr lang="en-US" altLang="ko-KR" sz="2000" dirty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싣</a:t>
                      </a:r>
                      <a:r>
                        <a:rPr lang="ko-KR" altLang="en-US" sz="2000" dirty="0"/>
                        <a:t>다</a:t>
                      </a:r>
                      <a:endParaRPr lang="en-US" altLang="ko-KR" sz="2000" dirty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/>
                        <a:t>깨</a:t>
                      </a: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닫</a:t>
                      </a:r>
                      <a:r>
                        <a:rPr lang="ko-KR" altLang="en-US" sz="2000" dirty="0"/>
                        <a:t>다</a:t>
                      </a:r>
                      <a:endParaRPr lang="en-US" altLang="ko-K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걸</a:t>
                      </a:r>
                      <a:r>
                        <a:rPr lang="ko-KR" altLang="en-US" sz="2000" dirty="0"/>
                        <a:t>어요</a:t>
                      </a:r>
                      <a:endParaRPr lang="en-US" altLang="ko-KR" sz="2000" dirty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물</a:t>
                      </a:r>
                      <a:r>
                        <a:rPr lang="ko-KR" altLang="en-US" sz="2000" dirty="0"/>
                        <a:t>어요</a:t>
                      </a:r>
                      <a:endParaRPr lang="en-US" altLang="ko-KR" sz="2000" dirty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들</a:t>
                      </a:r>
                      <a:r>
                        <a:rPr lang="ko-KR" altLang="en-US" sz="2000" dirty="0"/>
                        <a:t>어요</a:t>
                      </a:r>
                      <a:endParaRPr lang="en-US" altLang="ko-KR" sz="2000" dirty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실</a:t>
                      </a:r>
                      <a:r>
                        <a:rPr lang="ko-KR" altLang="en-US" sz="2000" dirty="0"/>
                        <a:t>어요</a:t>
                      </a:r>
                      <a:endParaRPr lang="en-US" altLang="ko-KR" sz="2000" dirty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 err="1"/>
                        <a:t>깨</a:t>
                      </a:r>
                      <a:r>
                        <a:rPr lang="ko-KR" altLang="en-US" sz="2000" dirty="0" err="1">
                          <a:solidFill>
                            <a:srgbClr val="FF0000"/>
                          </a:solidFill>
                        </a:rPr>
                        <a:t>달</a:t>
                      </a:r>
                      <a:r>
                        <a:rPr lang="ko-KR" altLang="en-US" sz="2000" dirty="0" err="1"/>
                        <a:t>아요</a:t>
                      </a:r>
                      <a:endParaRPr lang="ko-KR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걸</a:t>
                      </a:r>
                      <a:r>
                        <a:rPr lang="ko-KR" altLang="en-US" sz="2000" dirty="0"/>
                        <a:t>었어요</a:t>
                      </a:r>
                      <a:endParaRPr lang="en-US" altLang="ko-KR" sz="2000" dirty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물</a:t>
                      </a:r>
                      <a:r>
                        <a:rPr lang="ko-KR" altLang="en-US" sz="2000" dirty="0"/>
                        <a:t>었어요</a:t>
                      </a:r>
                      <a:endParaRPr lang="en-US" altLang="ko-KR" sz="2000" dirty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들</a:t>
                      </a:r>
                      <a:r>
                        <a:rPr lang="ko-KR" altLang="en-US" sz="2000" dirty="0"/>
                        <a:t>었어요</a:t>
                      </a:r>
                      <a:endParaRPr lang="en-US" altLang="ko-KR" sz="2000" dirty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실</a:t>
                      </a:r>
                      <a:r>
                        <a:rPr lang="ko-KR" altLang="en-US" sz="2000" dirty="0"/>
                        <a:t>었어요</a:t>
                      </a:r>
                      <a:endParaRPr lang="en-US" altLang="ko-KR" sz="2000" dirty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 err="1"/>
                        <a:t>깨</a:t>
                      </a:r>
                      <a:r>
                        <a:rPr lang="ko-KR" altLang="en-US" sz="2000" dirty="0" err="1">
                          <a:solidFill>
                            <a:srgbClr val="FF0000"/>
                          </a:solidFill>
                        </a:rPr>
                        <a:t>달</a:t>
                      </a:r>
                      <a:r>
                        <a:rPr lang="ko-KR" altLang="en-US" sz="2000" dirty="0" err="1"/>
                        <a:t>았어요</a:t>
                      </a:r>
                      <a:endParaRPr lang="ko-KR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걸</a:t>
                      </a:r>
                      <a:r>
                        <a:rPr lang="ko-KR" altLang="en-US" sz="2000" dirty="0"/>
                        <a:t>으면</a:t>
                      </a:r>
                      <a:endParaRPr lang="en-US" altLang="ko-KR" sz="2000" dirty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물</a:t>
                      </a:r>
                      <a:r>
                        <a:rPr lang="ko-KR" altLang="en-US" sz="2000" dirty="0"/>
                        <a:t>으면</a:t>
                      </a:r>
                      <a:endParaRPr lang="en-US" altLang="ko-KR" sz="2000" dirty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들</a:t>
                      </a:r>
                      <a:r>
                        <a:rPr lang="ko-KR" altLang="en-US" sz="2000" dirty="0"/>
                        <a:t>으면</a:t>
                      </a:r>
                      <a:endParaRPr lang="en-US" altLang="ko-KR" sz="2000" dirty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실</a:t>
                      </a:r>
                      <a:r>
                        <a:rPr lang="ko-KR" altLang="en-US" sz="2000" dirty="0"/>
                        <a:t>으면</a:t>
                      </a:r>
                      <a:endParaRPr lang="en-US" altLang="ko-KR" sz="2000" dirty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/>
                        <a:t>깨</a:t>
                      </a: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달</a:t>
                      </a:r>
                      <a:r>
                        <a:rPr lang="ko-KR" altLang="en-US" sz="2000" dirty="0"/>
                        <a:t>으면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걸</a:t>
                      </a:r>
                      <a:r>
                        <a:rPr lang="ko-KR" altLang="en-US" sz="2000" dirty="0"/>
                        <a:t>어서</a:t>
                      </a:r>
                      <a:endParaRPr lang="en-US" altLang="ko-KR" sz="2000" dirty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물</a:t>
                      </a:r>
                      <a:r>
                        <a:rPr lang="ko-KR" altLang="en-US" sz="2000" dirty="0"/>
                        <a:t>어서</a:t>
                      </a:r>
                      <a:endParaRPr lang="en-US" altLang="ko-KR" sz="2000" dirty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들</a:t>
                      </a:r>
                      <a:r>
                        <a:rPr lang="ko-KR" altLang="en-US" sz="2000" dirty="0"/>
                        <a:t>어서</a:t>
                      </a:r>
                      <a:endParaRPr lang="en-US" altLang="ko-KR" sz="2000" dirty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실</a:t>
                      </a:r>
                      <a:r>
                        <a:rPr lang="ko-KR" altLang="en-US" sz="2000" dirty="0"/>
                        <a:t>어서</a:t>
                      </a:r>
                      <a:endParaRPr lang="en-US" altLang="ko-KR" sz="2000" dirty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 err="1"/>
                        <a:t>깨</a:t>
                      </a:r>
                      <a:r>
                        <a:rPr lang="ko-KR" altLang="en-US" sz="2000" dirty="0" err="1">
                          <a:solidFill>
                            <a:srgbClr val="FF0000"/>
                          </a:solidFill>
                        </a:rPr>
                        <a:t>달</a:t>
                      </a:r>
                      <a:r>
                        <a:rPr lang="ko-KR" altLang="en-US" sz="2000" dirty="0" err="1"/>
                        <a:t>아서</a:t>
                      </a:r>
                      <a:endParaRPr lang="ko-KR" alt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31170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07853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A105464-B6CB-4AF4-8F67-8BF639F58B6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489F7C2B-5246-448A-AAA3-43A2A50FF13C}"/>
              </a:ext>
            </a:extLst>
          </p:cNvPr>
          <p:cNvSpPr txBox="1">
            <a:spLocks/>
          </p:cNvSpPr>
          <p:nvPr/>
        </p:nvSpPr>
        <p:spPr>
          <a:xfrm>
            <a:off x="897468" y="1151468"/>
            <a:ext cx="10456332" cy="503147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>
              <a:lnSpc>
                <a:spcPct val="160000"/>
              </a:lnSpc>
              <a:buNone/>
            </a:pPr>
            <a:r>
              <a:rPr lang="en-US" altLang="ko-KR" sz="2400" dirty="0"/>
              <a:t>2. </a:t>
            </a:r>
            <a:r>
              <a:rPr lang="ko-KR" altLang="en-US" sz="2400" dirty="0"/>
              <a:t>어간의 끝소리가 </a:t>
            </a:r>
            <a:r>
              <a:rPr lang="en-US" altLang="ko-KR" sz="2400" dirty="0"/>
              <a:t>‘</a:t>
            </a:r>
            <a:r>
              <a:rPr lang="ko-KR" altLang="en-US" sz="2400" dirty="0" err="1"/>
              <a:t>ㄷ</a:t>
            </a:r>
            <a:r>
              <a:rPr lang="en-US" altLang="ko-KR" sz="2400" dirty="0"/>
              <a:t>‘</a:t>
            </a:r>
            <a:r>
              <a:rPr lang="ko-KR" altLang="en-US" sz="2400" dirty="0"/>
              <a:t>으로 끝나지만 </a:t>
            </a:r>
            <a:r>
              <a:rPr lang="en-US" altLang="ko-KR" sz="2400" dirty="0"/>
              <a:t>‘</a:t>
            </a:r>
            <a:r>
              <a:rPr lang="ko-KR" altLang="en-US" sz="2400" dirty="0" err="1"/>
              <a:t>ㄷ</a:t>
            </a:r>
            <a:r>
              <a:rPr lang="en-US" altLang="ko-KR" sz="2400" dirty="0"/>
              <a:t>’</a:t>
            </a:r>
            <a:r>
              <a:rPr lang="ko-KR" altLang="en-US" sz="2400" dirty="0"/>
              <a:t>이 </a:t>
            </a:r>
            <a:r>
              <a:rPr lang="en-US" altLang="ko-KR" sz="2400" dirty="0"/>
              <a:t>‘</a:t>
            </a:r>
            <a:r>
              <a:rPr lang="ko-KR" altLang="en-US" sz="2400" dirty="0"/>
              <a:t>ㄹ</a:t>
            </a:r>
            <a:r>
              <a:rPr lang="en-US" altLang="ko-KR" sz="2400" dirty="0"/>
              <a:t>’</a:t>
            </a:r>
            <a:r>
              <a:rPr lang="ko-KR" altLang="en-US" sz="2400" dirty="0"/>
              <a:t>로</a:t>
            </a:r>
            <a:r>
              <a:rPr lang="en-US" altLang="ko-KR" sz="2400" dirty="0"/>
              <a:t> </a:t>
            </a:r>
            <a:r>
              <a:rPr lang="ko-KR" altLang="en-US" sz="2400" dirty="0"/>
              <a:t>바뀌지 않는 규칙 동사</a:t>
            </a:r>
            <a:r>
              <a:rPr lang="en-US" altLang="ko-KR" sz="2400" dirty="0"/>
              <a:t>.  </a:t>
            </a:r>
          </a:p>
          <a:p>
            <a:pPr marL="114300" indent="0">
              <a:lnSpc>
                <a:spcPct val="160000"/>
              </a:lnSpc>
              <a:buNone/>
            </a:pPr>
            <a:r>
              <a:rPr lang="en-US" altLang="ko-KR" sz="2400" b="1" dirty="0"/>
              <a:t>        </a:t>
            </a:r>
            <a:r>
              <a:rPr lang="en-US" altLang="ko-KR" sz="3000" b="1" dirty="0"/>
              <a:t>‘</a:t>
            </a:r>
            <a:r>
              <a:rPr lang="ko-KR" altLang="en-US" sz="3000" b="1" dirty="0" err="1"/>
              <a:t>ㄷ</a:t>
            </a:r>
            <a:r>
              <a:rPr lang="en-US" altLang="ko-KR" sz="3000" b="1" dirty="0"/>
              <a:t>’   +   [</a:t>
            </a:r>
            <a:r>
              <a:rPr lang="ko-KR" altLang="en-US" sz="3000" b="1" dirty="0"/>
              <a:t>모음</a:t>
            </a:r>
            <a:r>
              <a:rPr lang="en-US" altLang="ko-KR" sz="3000" b="1" dirty="0"/>
              <a:t>]     →    </a:t>
            </a:r>
            <a:r>
              <a:rPr lang="ko-KR" altLang="en-US" sz="3000" b="1" dirty="0" err="1"/>
              <a:t>ㄷ</a:t>
            </a:r>
            <a:r>
              <a:rPr lang="ko-KR" altLang="en-US" sz="3000" b="1" dirty="0"/>
              <a:t>  </a:t>
            </a:r>
            <a:r>
              <a:rPr lang="en-US" altLang="ko-KR" sz="3000" b="1" dirty="0"/>
              <a:t>+  [</a:t>
            </a:r>
            <a:r>
              <a:rPr lang="ko-KR" altLang="en-US" sz="3000" b="1" dirty="0"/>
              <a:t>모음</a:t>
            </a:r>
            <a:r>
              <a:rPr lang="en-US" altLang="ko-KR" sz="3000" b="1" dirty="0"/>
              <a:t>]</a:t>
            </a:r>
          </a:p>
          <a:p>
            <a:pPr>
              <a:buFont typeface="Wingdings" panose="05000000000000000000" pitchFamily="2" charset="2"/>
              <a:buChar char="v"/>
            </a:pPr>
            <a:endParaRPr lang="en-US" altLang="ko-KR" kern="0" dirty="0"/>
          </a:p>
          <a:p>
            <a:pPr marL="114300" indent="0">
              <a:buFont typeface="Arial"/>
              <a:buNone/>
            </a:pPr>
            <a:r>
              <a:rPr lang="en-US" altLang="ko-KR" sz="3200" kern="0" dirty="0"/>
              <a:t>       </a:t>
            </a:r>
          </a:p>
          <a:p>
            <a:pPr marL="114300" indent="0">
              <a:buNone/>
            </a:pPr>
            <a:endParaRPr lang="en-US" altLang="ko-KR" kern="0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xmlns="" id="{50B17DE8-4E5F-4FC4-B997-D109A7A9A4DA}"/>
              </a:ext>
            </a:extLst>
          </p:cNvPr>
          <p:cNvSpPr/>
          <p:nvPr/>
        </p:nvSpPr>
        <p:spPr>
          <a:xfrm>
            <a:off x="732008" y="351891"/>
            <a:ext cx="64443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</a:rPr>
              <a:t>문법 및 표현 </a:t>
            </a:r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cs typeface="Arial" panose="020B0604020202020204" pitchFamily="34" charset="0"/>
              </a:rPr>
              <a:t>► </a:t>
            </a:r>
            <a:r>
              <a:rPr lang="en-US" altLang="ko-KR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cs typeface="Arial" panose="020B0604020202020204" pitchFamily="34" charset="0"/>
              </a:rPr>
              <a:t>‘</a:t>
            </a:r>
            <a:r>
              <a:rPr lang="ko-KR" altLang="en-US" sz="3600" kern="0" dirty="0" err="1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cs typeface="Arial" panose="020B0604020202020204" pitchFamily="34" charset="0"/>
              </a:rPr>
              <a:t>ㄷ</a:t>
            </a:r>
            <a:r>
              <a:rPr lang="en-US" altLang="ko-KR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cs typeface="Arial" panose="020B0604020202020204" pitchFamily="34" charset="0"/>
              </a:rPr>
              <a:t>’ </a:t>
            </a:r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cs typeface="Arial" panose="020B0604020202020204" pitchFamily="34" charset="0"/>
              </a:rPr>
              <a:t>규칙 동사</a:t>
            </a:r>
            <a:endParaRPr lang="en-US" altLang="ko-KR" sz="3600" kern="0" dirty="0">
              <a:effectLst>
                <a:outerShdw blurRad="50800" dist="50800" dir="5400000" algn="ctr" rotWithShape="0">
                  <a:schemeClr val="accent1"/>
                </a:outerShdw>
              </a:effectLst>
              <a:latin typeface="+mj-ea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xmlns="" id="{7BCCBF1A-2679-4A9B-9076-C3BE645C3A08}"/>
              </a:ext>
            </a:extLst>
          </p:cNvPr>
          <p:cNvSpPr/>
          <p:nvPr/>
        </p:nvSpPr>
        <p:spPr>
          <a:xfrm>
            <a:off x="1473200" y="2015069"/>
            <a:ext cx="5994400" cy="93133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aphicFrame>
        <p:nvGraphicFramePr>
          <p:cNvPr id="6" name="표 14">
            <a:extLst>
              <a:ext uri="{FF2B5EF4-FFF2-40B4-BE49-F238E27FC236}">
                <a16:creationId xmlns:a16="http://schemas.microsoft.com/office/drawing/2014/main" xmlns="" id="{A31A263B-234C-48EE-BB72-86919D64E2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6129916"/>
              </p:ext>
            </p:extLst>
          </p:nvPr>
        </p:nvGraphicFramePr>
        <p:xfrm>
          <a:off x="1337727" y="3095937"/>
          <a:ext cx="8906935" cy="28991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81387">
                  <a:extLst>
                    <a:ext uri="{9D8B030D-6E8A-4147-A177-3AD203B41FA5}">
                      <a16:colId xmlns:a16="http://schemas.microsoft.com/office/drawing/2014/main" xmlns="" val="614628695"/>
                    </a:ext>
                  </a:extLst>
                </a:gridCol>
                <a:gridCol w="1781387">
                  <a:extLst>
                    <a:ext uri="{9D8B030D-6E8A-4147-A177-3AD203B41FA5}">
                      <a16:colId xmlns:a16="http://schemas.microsoft.com/office/drawing/2014/main" xmlns="" val="3081929118"/>
                    </a:ext>
                  </a:extLst>
                </a:gridCol>
                <a:gridCol w="1781387">
                  <a:extLst>
                    <a:ext uri="{9D8B030D-6E8A-4147-A177-3AD203B41FA5}">
                      <a16:colId xmlns:a16="http://schemas.microsoft.com/office/drawing/2014/main" xmlns="" val="1117106691"/>
                    </a:ext>
                  </a:extLst>
                </a:gridCol>
                <a:gridCol w="1781387">
                  <a:extLst>
                    <a:ext uri="{9D8B030D-6E8A-4147-A177-3AD203B41FA5}">
                      <a16:colId xmlns:a16="http://schemas.microsoft.com/office/drawing/2014/main" xmlns="" val="3233372768"/>
                    </a:ext>
                  </a:extLst>
                </a:gridCol>
                <a:gridCol w="1781387">
                  <a:extLst>
                    <a:ext uri="{9D8B030D-6E8A-4147-A177-3AD203B41FA5}">
                      <a16:colId xmlns:a16="http://schemas.microsoft.com/office/drawing/2014/main" xmlns="" val="345043000"/>
                    </a:ext>
                  </a:extLst>
                </a:gridCol>
              </a:tblGrid>
              <a:tr h="57859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/>
                        <a:t>종류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2000" dirty="0"/>
                        <a:t>-</a:t>
                      </a:r>
                      <a:r>
                        <a:rPr lang="ko-KR" altLang="en-US" sz="2000" dirty="0"/>
                        <a:t>어</a:t>
                      </a:r>
                      <a:r>
                        <a:rPr lang="en-US" altLang="ko-KR" sz="2000" dirty="0"/>
                        <a:t>/</a:t>
                      </a:r>
                      <a:r>
                        <a:rPr lang="ko-KR" altLang="en-US" sz="2000" dirty="0"/>
                        <a:t>아요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2000" dirty="0"/>
                        <a:t>-</a:t>
                      </a:r>
                      <a:r>
                        <a:rPr lang="ko-KR" altLang="en-US" sz="2000" dirty="0" err="1"/>
                        <a:t>었</a:t>
                      </a:r>
                      <a:r>
                        <a:rPr lang="en-US" altLang="ko-KR" sz="2000" dirty="0"/>
                        <a:t>/</a:t>
                      </a:r>
                      <a:r>
                        <a:rPr lang="ko-KR" altLang="en-US" sz="2000" dirty="0" err="1"/>
                        <a:t>았어요</a:t>
                      </a:r>
                      <a:endParaRPr lang="ko-KR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2000" dirty="0"/>
                        <a:t>-(</a:t>
                      </a:r>
                      <a:r>
                        <a:rPr lang="ko-KR" altLang="en-US" sz="2000" dirty="0"/>
                        <a:t>으</a:t>
                      </a:r>
                      <a:r>
                        <a:rPr lang="en-US" altLang="ko-KR" sz="2000" dirty="0"/>
                        <a:t>)</a:t>
                      </a:r>
                      <a:r>
                        <a:rPr lang="ko-KR" altLang="en-US" sz="2000" dirty="0"/>
                        <a:t>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2000" dirty="0"/>
                        <a:t>-</a:t>
                      </a:r>
                      <a:r>
                        <a:rPr lang="ko-KR" altLang="en-US" sz="2000" dirty="0"/>
                        <a:t>어</a:t>
                      </a:r>
                      <a:r>
                        <a:rPr lang="en-US" altLang="ko-KR" sz="2000" dirty="0"/>
                        <a:t>/</a:t>
                      </a:r>
                      <a:r>
                        <a:rPr lang="ko-KR" altLang="en-US" sz="2000" dirty="0"/>
                        <a:t>아서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74321191"/>
                  </a:ext>
                </a:extLst>
              </a:tr>
              <a:tr h="1906539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받</a:t>
                      </a:r>
                      <a:r>
                        <a:rPr lang="ko-KR" altLang="en-US" sz="2000" dirty="0"/>
                        <a:t>다</a:t>
                      </a:r>
                      <a:endParaRPr lang="en-US" altLang="ko-KR" sz="2000" dirty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묻</a:t>
                      </a:r>
                      <a:r>
                        <a:rPr lang="ko-KR" altLang="en-US" sz="2000" dirty="0"/>
                        <a:t>다</a:t>
                      </a:r>
                      <a:r>
                        <a:rPr lang="en-US" altLang="ko-KR" sz="2000" dirty="0"/>
                        <a:t>(to bury)</a:t>
                      </a: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 err="1">
                          <a:solidFill>
                            <a:srgbClr val="FF0000"/>
                          </a:solidFill>
                        </a:rPr>
                        <a:t>닫</a:t>
                      </a:r>
                      <a:r>
                        <a:rPr lang="ko-KR" altLang="en-US" sz="2000" dirty="0"/>
                        <a:t> 다</a:t>
                      </a:r>
                      <a:endParaRPr lang="en-US" altLang="ko-KR" sz="2000" dirty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얻</a:t>
                      </a:r>
                      <a:r>
                        <a:rPr lang="ko-KR" altLang="en-US" sz="2000" dirty="0"/>
                        <a:t> 다</a:t>
                      </a:r>
                      <a:endParaRPr lang="en-US" altLang="ko-KR" sz="2000" dirty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 err="1">
                          <a:solidFill>
                            <a:srgbClr val="FF0000"/>
                          </a:solidFill>
                        </a:rPr>
                        <a:t>믿</a:t>
                      </a: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ko-KR" altLang="en-US" sz="2000" dirty="0">
                          <a:solidFill>
                            <a:schemeClr val="tx1"/>
                          </a:solidFill>
                        </a:rPr>
                        <a:t>다</a:t>
                      </a:r>
                      <a:endParaRPr lang="en-US" altLang="ko-KR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받</a:t>
                      </a:r>
                      <a:r>
                        <a:rPr lang="ko-KR" altLang="en-US" sz="2000" dirty="0">
                          <a:solidFill>
                            <a:schemeClr val="tx1"/>
                          </a:solidFill>
                        </a:rPr>
                        <a:t>아</a:t>
                      </a:r>
                      <a:r>
                        <a:rPr lang="ko-KR" altLang="en-US" sz="2000" dirty="0"/>
                        <a:t>요</a:t>
                      </a:r>
                      <a:endParaRPr lang="en-US" altLang="ko-KR" sz="2000" dirty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묻</a:t>
                      </a:r>
                      <a:r>
                        <a:rPr lang="ko-KR" altLang="en-US" sz="2000" dirty="0"/>
                        <a:t>어요</a:t>
                      </a:r>
                      <a:endParaRPr lang="en-US" altLang="ko-KR" sz="2000" dirty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닫</a:t>
                      </a:r>
                      <a:r>
                        <a:rPr lang="ko-KR" altLang="en-US" sz="2000" dirty="0">
                          <a:solidFill>
                            <a:schemeClr val="tx1"/>
                          </a:solidFill>
                        </a:rPr>
                        <a:t>아</a:t>
                      </a:r>
                      <a:r>
                        <a:rPr lang="ko-KR" altLang="en-US" sz="2000" dirty="0"/>
                        <a:t>요</a:t>
                      </a:r>
                      <a:endParaRPr lang="en-US" altLang="ko-KR" sz="2000" dirty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얻</a:t>
                      </a:r>
                      <a:r>
                        <a:rPr lang="ko-KR" altLang="en-US" sz="2000" dirty="0"/>
                        <a:t>어요</a:t>
                      </a:r>
                      <a:endParaRPr lang="en-US" altLang="ko-KR" sz="2000" dirty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믿</a:t>
                      </a:r>
                      <a:r>
                        <a:rPr lang="ko-KR" altLang="en-US" sz="2000" dirty="0">
                          <a:solidFill>
                            <a:schemeClr val="tx1"/>
                          </a:solidFill>
                        </a:rPr>
                        <a:t>어</a:t>
                      </a:r>
                      <a:r>
                        <a:rPr lang="ko-KR" altLang="en-US" sz="2000" dirty="0"/>
                        <a:t>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받</a:t>
                      </a:r>
                      <a:r>
                        <a:rPr lang="ko-KR" altLang="en-US" sz="2000" dirty="0">
                          <a:solidFill>
                            <a:schemeClr val="tx1"/>
                          </a:solidFill>
                        </a:rPr>
                        <a:t>았</a:t>
                      </a:r>
                      <a:r>
                        <a:rPr lang="ko-KR" altLang="en-US" sz="2000" dirty="0"/>
                        <a:t>어요</a:t>
                      </a:r>
                      <a:endParaRPr lang="en-US" altLang="ko-KR" sz="2000" dirty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묻</a:t>
                      </a:r>
                      <a:r>
                        <a:rPr lang="ko-KR" altLang="en-US" sz="2000" dirty="0"/>
                        <a:t>었어요</a:t>
                      </a:r>
                      <a:endParaRPr lang="en-US" altLang="ko-KR" sz="2000" dirty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닫</a:t>
                      </a:r>
                      <a:r>
                        <a:rPr lang="ko-KR" altLang="en-US" sz="2000" dirty="0">
                          <a:solidFill>
                            <a:schemeClr val="tx1"/>
                          </a:solidFill>
                        </a:rPr>
                        <a:t>았</a:t>
                      </a:r>
                      <a:r>
                        <a:rPr lang="ko-KR" altLang="en-US" sz="2000" dirty="0"/>
                        <a:t>어요</a:t>
                      </a:r>
                      <a:endParaRPr lang="en-US" altLang="ko-KR" sz="2000" dirty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얻</a:t>
                      </a:r>
                      <a:r>
                        <a:rPr lang="ko-KR" altLang="en-US" sz="2000" dirty="0"/>
                        <a:t>었어요</a:t>
                      </a:r>
                      <a:endParaRPr lang="en-US" altLang="ko-KR" sz="2000" dirty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믿</a:t>
                      </a:r>
                      <a:r>
                        <a:rPr lang="ko-KR" altLang="en-US" sz="2000" dirty="0">
                          <a:solidFill>
                            <a:schemeClr val="tx1"/>
                          </a:solidFill>
                        </a:rPr>
                        <a:t>었어요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받</a:t>
                      </a:r>
                      <a:r>
                        <a:rPr lang="ko-KR" altLang="en-US" sz="2000" dirty="0"/>
                        <a:t>으면</a:t>
                      </a:r>
                      <a:endParaRPr lang="en-US" altLang="ko-KR" sz="2000" dirty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묻</a:t>
                      </a:r>
                      <a:r>
                        <a:rPr lang="ko-KR" altLang="en-US" sz="2000" dirty="0"/>
                        <a:t>으면</a:t>
                      </a:r>
                      <a:endParaRPr lang="en-US" altLang="ko-KR" sz="2000" dirty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닫</a:t>
                      </a:r>
                      <a:r>
                        <a:rPr lang="ko-KR" altLang="en-US" sz="2000" dirty="0"/>
                        <a:t>으면</a:t>
                      </a:r>
                      <a:endParaRPr lang="en-US" altLang="ko-KR" sz="2000" dirty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얻</a:t>
                      </a:r>
                      <a:r>
                        <a:rPr lang="ko-KR" altLang="en-US" sz="2000" dirty="0"/>
                        <a:t>으면</a:t>
                      </a:r>
                      <a:endParaRPr lang="en-US" altLang="ko-KR" sz="2000" dirty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믿</a:t>
                      </a:r>
                      <a:r>
                        <a:rPr lang="ko-KR" altLang="en-US" sz="2000" dirty="0"/>
                        <a:t>으면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받</a:t>
                      </a:r>
                      <a:r>
                        <a:rPr lang="ko-KR" altLang="en-US" sz="2000" dirty="0"/>
                        <a:t>아서</a:t>
                      </a:r>
                      <a:endParaRPr lang="en-US" altLang="ko-KR" sz="2000" dirty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물</a:t>
                      </a:r>
                      <a:r>
                        <a:rPr lang="ko-KR" altLang="en-US" sz="2000" dirty="0"/>
                        <a:t>어서</a:t>
                      </a:r>
                      <a:endParaRPr lang="en-US" altLang="ko-KR" sz="2000" dirty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닫</a:t>
                      </a:r>
                      <a:r>
                        <a:rPr lang="ko-KR" altLang="en-US" sz="2000" dirty="0">
                          <a:solidFill>
                            <a:schemeClr val="tx1"/>
                          </a:solidFill>
                        </a:rPr>
                        <a:t>아서</a:t>
                      </a:r>
                      <a:endParaRPr lang="en-US" altLang="ko-KR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얻</a:t>
                      </a:r>
                      <a:r>
                        <a:rPr lang="ko-KR" altLang="en-US" sz="2000" dirty="0"/>
                        <a:t>어서</a:t>
                      </a:r>
                      <a:endParaRPr lang="en-US" altLang="ko-KR" sz="2000" dirty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믿</a:t>
                      </a:r>
                      <a:r>
                        <a:rPr lang="ko-KR" altLang="en-US" sz="2000" dirty="0"/>
                        <a:t>어서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31170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59510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A105464-B6CB-4AF4-8F67-8BF639F58B6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xmlns="" id="{D3C9C1D4-E270-4C89-A8D6-25054CFDF8E0}"/>
              </a:ext>
            </a:extLst>
          </p:cNvPr>
          <p:cNvSpPr/>
          <p:nvPr/>
        </p:nvSpPr>
        <p:spPr>
          <a:xfrm>
            <a:off x="732008" y="351891"/>
            <a:ext cx="69060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</a:rPr>
              <a:t>문법 및 표현 </a:t>
            </a:r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cs typeface="Arial" panose="020B0604020202020204" pitchFamily="34" charset="0"/>
              </a:rPr>
              <a:t>► </a:t>
            </a:r>
            <a:r>
              <a:rPr lang="en-US" altLang="ko-KR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cs typeface="Arial" panose="020B0604020202020204" pitchFamily="34" charset="0"/>
              </a:rPr>
              <a:t>‘</a:t>
            </a:r>
            <a:r>
              <a:rPr lang="ko-KR" altLang="en-US" sz="3600" kern="0" dirty="0" err="1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cs typeface="Arial" panose="020B0604020202020204" pitchFamily="34" charset="0"/>
              </a:rPr>
              <a:t>ㄷ</a:t>
            </a:r>
            <a:r>
              <a:rPr lang="en-US" altLang="ko-KR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cs typeface="Arial" panose="020B0604020202020204" pitchFamily="34" charset="0"/>
              </a:rPr>
              <a:t>’ </a:t>
            </a:r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cs typeface="Arial" panose="020B0604020202020204" pitchFamily="34" charset="0"/>
              </a:rPr>
              <a:t>불규칙 동사</a:t>
            </a:r>
            <a:endParaRPr lang="en-US" altLang="ko-KR" sz="3600" kern="0" dirty="0">
              <a:effectLst>
                <a:outerShdw blurRad="50800" dist="50800" dir="5400000" algn="ctr" rotWithShape="0">
                  <a:schemeClr val="accent1"/>
                </a:outerShdw>
              </a:effectLst>
              <a:latin typeface="+mj-ea"/>
            </a:endParaRP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xmlns="" id="{0D3D3B2B-3EBE-4C2F-93D5-F1AB09DC539B}"/>
              </a:ext>
            </a:extLst>
          </p:cNvPr>
          <p:cNvSpPr txBox="1">
            <a:spLocks/>
          </p:cNvSpPr>
          <p:nvPr/>
        </p:nvSpPr>
        <p:spPr>
          <a:xfrm>
            <a:off x="897468" y="1151468"/>
            <a:ext cx="10456332" cy="503147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>
              <a:lnSpc>
                <a:spcPct val="160000"/>
              </a:lnSpc>
              <a:buNone/>
            </a:pPr>
            <a:r>
              <a:rPr lang="en-US" altLang="ko-KR" sz="2400" dirty="0"/>
              <a:t>3. </a:t>
            </a:r>
            <a:r>
              <a:rPr lang="ko-KR" altLang="en-US" sz="2400" dirty="0"/>
              <a:t>어간의 끝소리 </a:t>
            </a:r>
            <a:r>
              <a:rPr lang="en-US" altLang="ko-KR" sz="2400" dirty="0"/>
              <a:t>‘</a:t>
            </a:r>
            <a:r>
              <a:rPr lang="ko-KR" altLang="en-US" sz="2400" dirty="0" err="1"/>
              <a:t>ㄷ</a:t>
            </a:r>
            <a:r>
              <a:rPr lang="en-US" altLang="ko-KR" sz="2400" dirty="0"/>
              <a:t>‘</a:t>
            </a:r>
            <a:r>
              <a:rPr lang="ko-KR" altLang="en-US" sz="2400" dirty="0"/>
              <a:t>이 자음 앞에서는 그대로 </a:t>
            </a:r>
            <a:r>
              <a:rPr lang="en-US" altLang="ko-KR" sz="2400" dirty="0"/>
              <a:t>‘</a:t>
            </a:r>
            <a:r>
              <a:rPr lang="ko-KR" altLang="en-US" sz="2400" dirty="0" err="1"/>
              <a:t>ㄷ</a:t>
            </a:r>
            <a:r>
              <a:rPr lang="en-US" altLang="ko-KR" sz="2400" dirty="0"/>
              <a:t>’ </a:t>
            </a:r>
            <a:r>
              <a:rPr lang="ko-KR" altLang="en-US" sz="2400" dirty="0"/>
              <a:t>형태이다</a:t>
            </a:r>
            <a:r>
              <a:rPr lang="en-US" altLang="ko-KR" sz="2400" dirty="0"/>
              <a:t>.</a:t>
            </a:r>
            <a:r>
              <a:rPr lang="ko-KR" altLang="en-US" sz="2400" dirty="0"/>
              <a:t> </a:t>
            </a:r>
            <a:endParaRPr lang="en-US" altLang="ko-KR" sz="2400" dirty="0"/>
          </a:p>
          <a:p>
            <a:pPr marL="114300" indent="0">
              <a:lnSpc>
                <a:spcPct val="160000"/>
              </a:lnSpc>
              <a:buNone/>
            </a:pPr>
            <a:r>
              <a:rPr lang="en-US" altLang="ko-KR" sz="2400" b="1" dirty="0"/>
              <a:t>        </a:t>
            </a:r>
            <a:r>
              <a:rPr lang="en-US" altLang="ko-KR" sz="3000" b="1" dirty="0"/>
              <a:t>‘</a:t>
            </a:r>
            <a:r>
              <a:rPr lang="ko-KR" altLang="en-US" sz="3000" b="1" dirty="0" err="1"/>
              <a:t>ㄷ</a:t>
            </a:r>
            <a:r>
              <a:rPr lang="en-US" altLang="ko-KR" sz="3000" b="1" dirty="0"/>
              <a:t>’   +   [</a:t>
            </a:r>
            <a:r>
              <a:rPr lang="ko-KR" altLang="en-US" sz="3000" b="1" dirty="0"/>
              <a:t>자음</a:t>
            </a:r>
            <a:r>
              <a:rPr lang="en-US" altLang="ko-KR" sz="3000" b="1" dirty="0"/>
              <a:t>]     →    </a:t>
            </a:r>
            <a:r>
              <a:rPr lang="ko-KR" altLang="en-US" sz="3000" b="1" dirty="0" err="1"/>
              <a:t>ㄷ</a:t>
            </a:r>
            <a:r>
              <a:rPr lang="ko-KR" altLang="en-US" sz="3000" b="1" dirty="0"/>
              <a:t>  </a:t>
            </a:r>
            <a:r>
              <a:rPr lang="en-US" altLang="ko-KR" sz="3000" b="1" dirty="0"/>
              <a:t>+  [</a:t>
            </a:r>
            <a:r>
              <a:rPr lang="ko-KR" altLang="en-US" sz="3000" b="1" dirty="0"/>
              <a:t>자음</a:t>
            </a:r>
            <a:r>
              <a:rPr lang="en-US" altLang="ko-KR" sz="3000" b="1" dirty="0"/>
              <a:t>]</a:t>
            </a:r>
          </a:p>
          <a:p>
            <a:pPr>
              <a:buFont typeface="Wingdings" panose="05000000000000000000" pitchFamily="2" charset="2"/>
              <a:buChar char="v"/>
            </a:pPr>
            <a:endParaRPr lang="en-US" altLang="ko-KR" kern="0" dirty="0"/>
          </a:p>
          <a:p>
            <a:pPr marL="114300" indent="0">
              <a:buFont typeface="Arial"/>
              <a:buNone/>
            </a:pPr>
            <a:r>
              <a:rPr lang="en-US" altLang="ko-KR" sz="3200" kern="0" dirty="0"/>
              <a:t>       </a:t>
            </a:r>
          </a:p>
          <a:p>
            <a:pPr marL="114300" indent="0">
              <a:buNone/>
            </a:pPr>
            <a:endParaRPr lang="en-US" altLang="ko-KR" kern="0" dirty="0"/>
          </a:p>
        </p:txBody>
      </p:sp>
      <p:graphicFrame>
        <p:nvGraphicFramePr>
          <p:cNvPr id="6" name="표 14">
            <a:extLst>
              <a:ext uri="{FF2B5EF4-FFF2-40B4-BE49-F238E27FC236}">
                <a16:creationId xmlns:a16="http://schemas.microsoft.com/office/drawing/2014/main" xmlns="" id="{BA3E5016-BCC0-4638-B46F-ADC9AAEB03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19524"/>
              </p:ext>
            </p:extLst>
          </p:nvPr>
        </p:nvGraphicFramePr>
        <p:xfrm>
          <a:off x="1337727" y="3095937"/>
          <a:ext cx="8906935" cy="28991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81387">
                  <a:extLst>
                    <a:ext uri="{9D8B030D-6E8A-4147-A177-3AD203B41FA5}">
                      <a16:colId xmlns:a16="http://schemas.microsoft.com/office/drawing/2014/main" xmlns="" val="614628695"/>
                    </a:ext>
                  </a:extLst>
                </a:gridCol>
                <a:gridCol w="1781387">
                  <a:extLst>
                    <a:ext uri="{9D8B030D-6E8A-4147-A177-3AD203B41FA5}">
                      <a16:colId xmlns:a16="http://schemas.microsoft.com/office/drawing/2014/main" xmlns="" val="3081929118"/>
                    </a:ext>
                  </a:extLst>
                </a:gridCol>
                <a:gridCol w="1781387">
                  <a:extLst>
                    <a:ext uri="{9D8B030D-6E8A-4147-A177-3AD203B41FA5}">
                      <a16:colId xmlns:a16="http://schemas.microsoft.com/office/drawing/2014/main" xmlns="" val="1117106691"/>
                    </a:ext>
                  </a:extLst>
                </a:gridCol>
                <a:gridCol w="1781387">
                  <a:extLst>
                    <a:ext uri="{9D8B030D-6E8A-4147-A177-3AD203B41FA5}">
                      <a16:colId xmlns:a16="http://schemas.microsoft.com/office/drawing/2014/main" xmlns="" val="3233372768"/>
                    </a:ext>
                  </a:extLst>
                </a:gridCol>
                <a:gridCol w="1781387">
                  <a:extLst>
                    <a:ext uri="{9D8B030D-6E8A-4147-A177-3AD203B41FA5}">
                      <a16:colId xmlns:a16="http://schemas.microsoft.com/office/drawing/2014/main" xmlns="" val="345043000"/>
                    </a:ext>
                  </a:extLst>
                </a:gridCol>
              </a:tblGrid>
              <a:tr h="57859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/>
                        <a:t>종류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/>
                        <a:t>습니다</a:t>
                      </a:r>
                      <a:r>
                        <a:rPr lang="en-US" altLang="ko-KR" sz="2000" dirty="0"/>
                        <a:t>/</a:t>
                      </a:r>
                      <a:r>
                        <a:rPr lang="ko-KR" altLang="en-US" sz="2000" dirty="0"/>
                        <a:t>ㅂ니다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2000" dirty="0"/>
                        <a:t>-</a:t>
                      </a:r>
                      <a:r>
                        <a:rPr lang="ko-KR" altLang="en-US" sz="2000" dirty="0"/>
                        <a:t>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2000" dirty="0"/>
                        <a:t>-</a:t>
                      </a:r>
                      <a:r>
                        <a:rPr lang="ko-KR" altLang="en-US" sz="2000" dirty="0"/>
                        <a:t>지만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2000" dirty="0"/>
                        <a:t>-</a:t>
                      </a:r>
                      <a:r>
                        <a:rPr lang="ko-KR" altLang="en-US" sz="2000" dirty="0"/>
                        <a:t>네요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74321191"/>
                  </a:ext>
                </a:extLst>
              </a:tr>
              <a:tr h="1906539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걷</a:t>
                      </a:r>
                      <a:r>
                        <a:rPr lang="ko-KR" altLang="en-US" sz="2000" dirty="0"/>
                        <a:t>다</a:t>
                      </a:r>
                      <a:endParaRPr lang="en-US" altLang="ko-KR" sz="2000" dirty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묻</a:t>
                      </a:r>
                      <a:r>
                        <a:rPr lang="ko-KR" altLang="en-US" sz="2000" dirty="0"/>
                        <a:t>다</a:t>
                      </a:r>
                      <a:r>
                        <a:rPr lang="en-US" altLang="ko-KR" sz="2000" dirty="0"/>
                        <a:t>(to ask)</a:t>
                      </a: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듣</a:t>
                      </a:r>
                      <a:r>
                        <a:rPr lang="ko-KR" altLang="en-US" sz="2000" dirty="0"/>
                        <a:t>다</a:t>
                      </a:r>
                      <a:endParaRPr lang="en-US" altLang="ko-KR" sz="2000" dirty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싣</a:t>
                      </a:r>
                      <a:r>
                        <a:rPr lang="ko-KR" altLang="en-US" sz="2000" dirty="0"/>
                        <a:t>다</a:t>
                      </a:r>
                      <a:endParaRPr lang="en-US" altLang="ko-KR" sz="2000" dirty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/>
                        <a:t>깨</a:t>
                      </a: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닫</a:t>
                      </a:r>
                      <a:r>
                        <a:rPr lang="ko-KR" altLang="en-US" sz="2000" dirty="0"/>
                        <a:t>다</a:t>
                      </a:r>
                      <a:endParaRPr lang="en-US" altLang="ko-K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걷</a:t>
                      </a:r>
                      <a:r>
                        <a:rPr lang="ko-KR" altLang="en-US" sz="2000" dirty="0">
                          <a:solidFill>
                            <a:schemeClr val="tx1"/>
                          </a:solidFill>
                        </a:rPr>
                        <a:t>습니다</a:t>
                      </a:r>
                      <a:endParaRPr lang="en-US" altLang="ko-KR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묻</a:t>
                      </a:r>
                      <a:r>
                        <a:rPr lang="ko-KR" altLang="en-US" sz="2000" dirty="0">
                          <a:solidFill>
                            <a:schemeClr val="tx1"/>
                          </a:solidFill>
                        </a:rPr>
                        <a:t>습니다</a:t>
                      </a:r>
                      <a:endParaRPr lang="en-US" altLang="ko-KR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듣</a:t>
                      </a:r>
                      <a:r>
                        <a:rPr lang="ko-KR" altLang="en-US" sz="2000" dirty="0">
                          <a:solidFill>
                            <a:schemeClr val="tx1"/>
                          </a:solidFill>
                        </a:rPr>
                        <a:t>습니다</a:t>
                      </a:r>
                      <a:endParaRPr lang="en-US" altLang="ko-KR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싣</a:t>
                      </a:r>
                      <a:r>
                        <a:rPr lang="ko-KR" altLang="en-US" sz="2000" dirty="0">
                          <a:solidFill>
                            <a:schemeClr val="tx1"/>
                          </a:solidFill>
                        </a:rPr>
                        <a:t>습니다</a:t>
                      </a:r>
                      <a:endParaRPr lang="en-US" altLang="ko-KR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/>
                        <a:t>깨</a:t>
                      </a: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닫</a:t>
                      </a:r>
                      <a:r>
                        <a:rPr lang="ko-KR" altLang="en-US" sz="2000" dirty="0">
                          <a:solidFill>
                            <a:schemeClr val="tx1"/>
                          </a:solidFill>
                        </a:rPr>
                        <a:t>습니다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걷</a:t>
                      </a:r>
                      <a:r>
                        <a:rPr lang="ko-KR" altLang="en-US" sz="2000" dirty="0">
                          <a:solidFill>
                            <a:schemeClr val="tx1"/>
                          </a:solidFill>
                        </a:rPr>
                        <a:t>고</a:t>
                      </a:r>
                      <a:endParaRPr lang="en-US" altLang="ko-KR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묻</a:t>
                      </a:r>
                      <a:r>
                        <a:rPr lang="ko-KR" altLang="en-US" sz="2000" dirty="0">
                          <a:solidFill>
                            <a:schemeClr val="tx1"/>
                          </a:solidFill>
                        </a:rPr>
                        <a:t>고</a:t>
                      </a:r>
                      <a:endParaRPr lang="en-US" altLang="ko-KR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듣</a:t>
                      </a:r>
                      <a:r>
                        <a:rPr lang="ko-KR" altLang="en-US" sz="2000" dirty="0">
                          <a:solidFill>
                            <a:schemeClr val="tx1"/>
                          </a:solidFill>
                        </a:rPr>
                        <a:t>고</a:t>
                      </a:r>
                      <a:endParaRPr lang="en-US" altLang="ko-KR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싣</a:t>
                      </a:r>
                      <a:r>
                        <a:rPr lang="ko-KR" altLang="en-US" sz="2000" dirty="0">
                          <a:solidFill>
                            <a:schemeClr val="tx1"/>
                          </a:solidFill>
                        </a:rPr>
                        <a:t>고</a:t>
                      </a:r>
                      <a:endParaRPr lang="en-US" altLang="ko-KR" sz="200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/>
                        <a:t>깨</a:t>
                      </a: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닫</a:t>
                      </a:r>
                      <a:r>
                        <a:rPr lang="ko-KR" altLang="en-US" sz="2000" dirty="0">
                          <a:solidFill>
                            <a:schemeClr val="tx1"/>
                          </a:solidFill>
                        </a:rPr>
                        <a:t>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걷</a:t>
                      </a:r>
                      <a:r>
                        <a:rPr lang="ko-KR" altLang="en-US" sz="2000" dirty="0"/>
                        <a:t>지만</a:t>
                      </a:r>
                      <a:endParaRPr lang="en-US" altLang="ko-KR" sz="2000" dirty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묻</a:t>
                      </a:r>
                      <a:r>
                        <a:rPr lang="ko-KR" altLang="en-US" sz="2000" dirty="0"/>
                        <a:t>지만</a:t>
                      </a:r>
                      <a:endParaRPr lang="en-US" altLang="ko-KR" sz="2000" dirty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듣</a:t>
                      </a:r>
                      <a:r>
                        <a:rPr lang="ko-KR" altLang="en-US" sz="2000" dirty="0"/>
                        <a:t>지만 </a:t>
                      </a:r>
                      <a:endParaRPr lang="en-US" altLang="ko-KR" sz="2000" dirty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싣</a:t>
                      </a:r>
                      <a:r>
                        <a:rPr lang="ko-KR" altLang="en-US" sz="2000" dirty="0"/>
                        <a:t>지만</a:t>
                      </a:r>
                      <a:endParaRPr lang="en-US" altLang="ko-KR" sz="2000" dirty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/>
                        <a:t>깨</a:t>
                      </a: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닫</a:t>
                      </a:r>
                      <a:r>
                        <a:rPr lang="ko-KR" altLang="en-US" sz="2000" dirty="0"/>
                        <a:t>지만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걷</a:t>
                      </a:r>
                      <a:r>
                        <a:rPr lang="ko-KR" altLang="en-US" sz="2000" dirty="0"/>
                        <a:t>네요</a:t>
                      </a:r>
                      <a:endParaRPr lang="en-US" altLang="ko-KR" sz="2000" dirty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묻</a:t>
                      </a:r>
                      <a:r>
                        <a:rPr lang="ko-KR" altLang="en-US" sz="2000" dirty="0"/>
                        <a:t>네요</a:t>
                      </a:r>
                      <a:endParaRPr lang="en-US" altLang="ko-KR" sz="2000" dirty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듣</a:t>
                      </a:r>
                      <a:r>
                        <a:rPr lang="ko-KR" altLang="en-US" sz="2000" dirty="0"/>
                        <a:t>네요</a:t>
                      </a:r>
                      <a:endParaRPr lang="en-US" altLang="ko-KR" sz="2000" dirty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싣</a:t>
                      </a:r>
                      <a:r>
                        <a:rPr lang="ko-KR" altLang="en-US" sz="2000" dirty="0"/>
                        <a:t>네요</a:t>
                      </a:r>
                      <a:endParaRPr lang="en-US" altLang="ko-KR" sz="2000" dirty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/>
                        <a:t>깨</a:t>
                      </a: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닫</a:t>
                      </a:r>
                      <a:r>
                        <a:rPr lang="ko-KR" altLang="en-US" sz="2000" dirty="0">
                          <a:solidFill>
                            <a:schemeClr val="tx1"/>
                          </a:solidFill>
                        </a:rPr>
                        <a:t>네요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3117042"/>
                  </a:ext>
                </a:extLst>
              </a:tr>
            </a:tbl>
          </a:graphicData>
        </a:graphic>
      </p:graphicFrame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70DCD372-6F0F-4F88-8D90-C4612D0B05AA}"/>
              </a:ext>
            </a:extLst>
          </p:cNvPr>
          <p:cNvSpPr/>
          <p:nvPr/>
        </p:nvSpPr>
        <p:spPr>
          <a:xfrm>
            <a:off x="1337727" y="2032001"/>
            <a:ext cx="6300339" cy="85989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33194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A105464-B6CB-4AF4-8F67-8BF639F58B6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17E30874-1708-4C2F-9F32-3D51933654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8134" y="0"/>
            <a:ext cx="8263466" cy="620530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7CF0CD9-7D59-41D8-9696-C3212CEF1D95}"/>
              </a:ext>
            </a:extLst>
          </p:cNvPr>
          <p:cNvSpPr txBox="1"/>
          <p:nvPr/>
        </p:nvSpPr>
        <p:spPr>
          <a:xfrm>
            <a:off x="7499931" y="2908093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들어요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96CF0CC-C3D2-436D-9554-FE16048C4FBE}"/>
              </a:ext>
            </a:extLst>
          </p:cNvPr>
          <p:cNvSpPr txBox="1"/>
          <p:nvPr/>
        </p:nvSpPr>
        <p:spPr>
          <a:xfrm>
            <a:off x="7719934" y="4122296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걸어요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589A1E3-871F-45FE-ADF6-1F2C270AB5BF}"/>
              </a:ext>
            </a:extLst>
          </p:cNvPr>
          <p:cNvSpPr txBox="1"/>
          <p:nvPr/>
        </p:nvSpPr>
        <p:spPr>
          <a:xfrm>
            <a:off x="7499931" y="5276539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물어요</a:t>
            </a:r>
          </a:p>
        </p:txBody>
      </p:sp>
    </p:spTree>
    <p:extLst>
      <p:ext uri="{BB962C8B-B14F-4D97-AF65-F5344CB8AC3E}">
        <p14:creationId xmlns:p14="http://schemas.microsoft.com/office/powerpoint/2010/main" val="3140620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6000">
              <a:schemeClr val="accent1">
                <a:lumMod val="5000"/>
                <a:lumOff val="95000"/>
              </a:schemeClr>
            </a:gs>
            <a:gs pos="95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A105464-B6CB-4AF4-8F67-8BF639F58B6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4C93005-EEA6-407C-9296-CD91E9A3AD30}"/>
              </a:ext>
            </a:extLst>
          </p:cNvPr>
          <p:cNvSpPr txBox="1"/>
          <p:nvPr/>
        </p:nvSpPr>
        <p:spPr>
          <a:xfrm>
            <a:off x="812800" y="440267"/>
            <a:ext cx="3674341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더 연습해 봅시다</a:t>
            </a:r>
            <a:r>
              <a:rPr lang="en-US" altLang="ko-KR" sz="3200" dirty="0"/>
              <a:t>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6B3AC3B-2A67-4428-80EB-C48B7B771FAA}"/>
              </a:ext>
            </a:extLst>
          </p:cNvPr>
          <p:cNvSpPr txBox="1"/>
          <p:nvPr/>
        </p:nvSpPr>
        <p:spPr>
          <a:xfrm>
            <a:off x="812799" y="1766757"/>
            <a:ext cx="6874933" cy="1015663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dirty="0"/>
              <a:t>보기</a:t>
            </a:r>
            <a:r>
              <a:rPr lang="en-US" altLang="ko-KR" sz="2400" dirty="0"/>
              <a:t>: </a:t>
            </a:r>
            <a:r>
              <a:rPr lang="ko-KR" altLang="en-US" sz="2400" dirty="0"/>
              <a:t>집에서 학교까지 걷어가요</a:t>
            </a:r>
            <a:r>
              <a:rPr lang="en-US" altLang="ko-KR" sz="2400" dirty="0"/>
              <a:t>.  (        ) </a:t>
            </a:r>
          </a:p>
          <a:p>
            <a:r>
              <a:rPr lang="en-US" altLang="ko-KR" sz="2400" dirty="0"/>
              <a:t>                                     </a:t>
            </a:r>
            <a:r>
              <a:rPr lang="ko-KR" altLang="en-US" sz="2400" dirty="0"/>
              <a:t>걸어가요</a:t>
            </a:r>
            <a:r>
              <a:rPr lang="en-US" altLang="ko-KR" sz="2400" dirty="0"/>
              <a:t>.</a:t>
            </a:r>
            <a:r>
              <a:rPr lang="ko-KR" altLang="en-US" sz="2400" dirty="0"/>
              <a:t>  </a:t>
            </a:r>
            <a:r>
              <a:rPr lang="en-US" altLang="ko-KR" sz="2400" dirty="0"/>
              <a:t>(  O   ) </a:t>
            </a:r>
            <a:endParaRPr lang="ko-KR" alt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EFADD05-E23D-4413-AD96-1412D86BE5D5}"/>
              </a:ext>
            </a:extLst>
          </p:cNvPr>
          <p:cNvSpPr txBox="1"/>
          <p:nvPr/>
        </p:nvSpPr>
        <p:spPr>
          <a:xfrm>
            <a:off x="880529" y="965202"/>
            <a:ext cx="4554452" cy="6581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800" dirty="0"/>
              <a:t>맞는 것에 </a:t>
            </a:r>
            <a:r>
              <a:rPr lang="en-US" altLang="ko-KR" sz="2800" dirty="0"/>
              <a:t>O</a:t>
            </a:r>
            <a:r>
              <a:rPr lang="ko-KR" altLang="en-US" sz="2800" dirty="0"/>
              <a:t>표를 하세요</a:t>
            </a:r>
            <a:r>
              <a:rPr lang="en-US" altLang="ko-KR" sz="2800" dirty="0"/>
              <a:t>.</a:t>
            </a:r>
            <a:endParaRPr lang="ko-KR" altLang="en-US" sz="2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71B2D93-CEB4-4FA2-8D35-29B78D6E3CCD}"/>
              </a:ext>
            </a:extLst>
          </p:cNvPr>
          <p:cNvSpPr txBox="1"/>
          <p:nvPr/>
        </p:nvSpPr>
        <p:spPr>
          <a:xfrm>
            <a:off x="812797" y="3031081"/>
            <a:ext cx="1024467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arenR"/>
            </a:pPr>
            <a:r>
              <a:rPr lang="ko-KR" altLang="en-US" sz="2400" dirty="0"/>
              <a:t>학교에서 들은 대로  </a:t>
            </a:r>
            <a:r>
              <a:rPr lang="en-US" altLang="ko-KR" sz="2400" dirty="0"/>
              <a:t>(           ) </a:t>
            </a:r>
            <a:r>
              <a:rPr lang="ko-KR" altLang="en-US" sz="2400" dirty="0"/>
              <a:t>이야기해 봐요</a:t>
            </a:r>
            <a:r>
              <a:rPr lang="en-US" altLang="ko-KR" sz="2400" dirty="0"/>
              <a:t>.</a:t>
            </a:r>
          </a:p>
          <a:p>
            <a:r>
              <a:rPr lang="en-US" altLang="ko-KR" sz="2400" dirty="0"/>
              <a:t>                     </a:t>
            </a:r>
            <a:r>
              <a:rPr lang="ko-KR" altLang="en-US" sz="2400" dirty="0" err="1"/>
              <a:t>듣은</a:t>
            </a:r>
            <a:r>
              <a:rPr lang="ko-KR" altLang="en-US" sz="2400" dirty="0"/>
              <a:t> 대로</a:t>
            </a:r>
            <a:r>
              <a:rPr lang="en-US" altLang="ko-KR" sz="2400" dirty="0"/>
              <a:t>  (           )</a:t>
            </a:r>
          </a:p>
          <a:p>
            <a:endParaRPr lang="en-US" altLang="ko-KR" sz="2400" dirty="0"/>
          </a:p>
          <a:p>
            <a:r>
              <a:rPr lang="en-US" altLang="ko-KR" sz="2400" dirty="0"/>
              <a:t>2) </a:t>
            </a:r>
            <a:r>
              <a:rPr lang="ko-KR" altLang="en-US" sz="2400" dirty="0"/>
              <a:t>친구의 말을 밀어 보자</a:t>
            </a:r>
            <a:r>
              <a:rPr lang="en-US" altLang="ko-KR" sz="2400" dirty="0"/>
              <a:t>. (            )</a:t>
            </a:r>
          </a:p>
          <a:p>
            <a:r>
              <a:rPr lang="en-US" altLang="ko-KR" sz="2400" dirty="0"/>
              <a:t>                        </a:t>
            </a:r>
            <a:r>
              <a:rPr lang="ko-KR" altLang="en-US" sz="2400" dirty="0"/>
              <a:t>믿어 보자</a:t>
            </a:r>
            <a:r>
              <a:rPr lang="en-US" altLang="ko-KR" sz="2400" dirty="0"/>
              <a:t>. (             )</a:t>
            </a:r>
          </a:p>
          <a:p>
            <a:endParaRPr lang="en-US" altLang="ko-KR" sz="2400" dirty="0"/>
          </a:p>
          <a:p>
            <a:r>
              <a:rPr lang="en-US" altLang="ko-KR" sz="2400" dirty="0"/>
              <a:t>3) </a:t>
            </a:r>
            <a:r>
              <a:rPr lang="ko-KR" altLang="en-US" sz="2400" dirty="0"/>
              <a:t>산타 할아버지께 선물을 받았어요</a:t>
            </a:r>
            <a:r>
              <a:rPr lang="en-US" altLang="ko-KR" sz="2400" dirty="0"/>
              <a:t>. (           )</a:t>
            </a:r>
          </a:p>
          <a:p>
            <a:r>
              <a:rPr lang="ko-KR" altLang="en-US" sz="2400" dirty="0"/>
              <a:t>                                           </a:t>
            </a:r>
            <a:r>
              <a:rPr lang="ko-KR" altLang="en-US" sz="2400" dirty="0" err="1"/>
              <a:t>발았어요</a:t>
            </a:r>
            <a:r>
              <a:rPr lang="en-US" altLang="ko-KR" sz="2400" dirty="0"/>
              <a:t>. (           ) </a:t>
            </a:r>
            <a:endParaRPr lang="ko-KR" alt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E47602F-B0DA-4E59-9409-A080449A7EC8}"/>
              </a:ext>
            </a:extLst>
          </p:cNvPr>
          <p:cNvSpPr txBox="1"/>
          <p:nvPr/>
        </p:nvSpPr>
        <p:spPr>
          <a:xfrm>
            <a:off x="4487141" y="3013025"/>
            <a:ext cx="4235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>
                <a:solidFill>
                  <a:srgbClr val="FF0000"/>
                </a:solidFill>
              </a:rPr>
              <a:t>O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6D0E688-4DFA-4E8B-9AA3-7FB3949938D6}"/>
              </a:ext>
            </a:extLst>
          </p:cNvPr>
          <p:cNvSpPr txBox="1"/>
          <p:nvPr/>
        </p:nvSpPr>
        <p:spPr>
          <a:xfrm>
            <a:off x="4910655" y="4467072"/>
            <a:ext cx="4235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>
                <a:solidFill>
                  <a:srgbClr val="FF0000"/>
                </a:solidFill>
              </a:rPr>
              <a:t>O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C655CAD-AFB1-4E5C-AE6D-7BC2D20D103E}"/>
              </a:ext>
            </a:extLst>
          </p:cNvPr>
          <p:cNvSpPr txBox="1"/>
          <p:nvPr/>
        </p:nvSpPr>
        <p:spPr>
          <a:xfrm>
            <a:off x="6355830" y="5201589"/>
            <a:ext cx="4235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>
                <a:solidFill>
                  <a:srgbClr val="FF0000"/>
                </a:solidFill>
              </a:rPr>
              <a:t>O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91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6000">
              <a:schemeClr val="accent1">
                <a:lumMod val="5000"/>
                <a:lumOff val="95000"/>
              </a:schemeClr>
            </a:gs>
            <a:gs pos="95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A105464-B6CB-4AF4-8F67-8BF639F58B6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D8C57263-A38A-4506-AC00-74CBB292C1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4932" y="0"/>
            <a:ext cx="8585201" cy="6174740"/>
          </a:xfrm>
          <a:prstGeom prst="rect">
            <a:avLst/>
          </a:prstGeom>
        </p:spPr>
      </p:pic>
      <p:pic>
        <p:nvPicPr>
          <p:cNvPr id="4" name="Track 035">
            <a:hlinkClick r:id="" action="ppaction://media"/>
            <a:extLst>
              <a:ext uri="{FF2B5EF4-FFF2-40B4-BE49-F238E27FC236}">
                <a16:creationId xmlns:a16="http://schemas.microsoft.com/office/drawing/2014/main" xmlns="" id="{6F978C78-8BD7-4398-959D-EBD7935F1F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GlowEdg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16533" y="838200"/>
            <a:ext cx="609600" cy="609600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04AEB2F-5155-4973-8EC3-F25F9F788C7D}"/>
              </a:ext>
            </a:extLst>
          </p:cNvPr>
          <p:cNvSpPr txBox="1"/>
          <p:nvPr/>
        </p:nvSpPr>
        <p:spPr>
          <a:xfrm>
            <a:off x="5486403" y="3912434"/>
            <a:ext cx="5083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매일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수업 끝나고 네 시까지 발표회 연습을 해요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FE5B2B5-D70B-4D69-9FDF-9270716C60AA}"/>
              </a:ext>
            </a:extLst>
          </p:cNvPr>
          <p:cNvSpPr txBox="1"/>
          <p:nvPr/>
        </p:nvSpPr>
        <p:spPr>
          <a:xfrm>
            <a:off x="5816184" y="4482060"/>
            <a:ext cx="2480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</a:rPr>
              <a:t>2</a:t>
            </a:r>
            <a:r>
              <a:rPr lang="ko-KR" altLang="en-US" dirty="0">
                <a:solidFill>
                  <a:srgbClr val="FF0000"/>
                </a:solidFill>
              </a:rPr>
              <a:t>시부터 </a:t>
            </a:r>
            <a:r>
              <a:rPr lang="en-US" altLang="ko-KR" dirty="0">
                <a:solidFill>
                  <a:srgbClr val="FF0000"/>
                </a:solidFill>
              </a:rPr>
              <a:t>4</a:t>
            </a:r>
            <a:r>
              <a:rPr lang="ko-KR" altLang="en-US" dirty="0">
                <a:solidFill>
                  <a:srgbClr val="FF0000"/>
                </a:solidFill>
              </a:rPr>
              <a:t>시까지 해요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5113282" y="2522482"/>
            <a:ext cx="325821" cy="32582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722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8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/>
      <p:bldP spid="8" grpId="0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6000">
              <a:schemeClr val="accent1">
                <a:lumMod val="5000"/>
                <a:lumOff val="95000"/>
              </a:schemeClr>
            </a:gs>
            <a:gs pos="95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A105464-B6CB-4AF4-8F67-8BF639F58B6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19C179D0-8765-4B16-AD07-05B15237BA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2283" y="0"/>
            <a:ext cx="9953568" cy="618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867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51A7B128-E825-4934-B865-CE5D669AF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solidFill>
            <a:schemeClr val="tx2"/>
          </a:solidFill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ko-KR" altLang="en-US" sz="2800" dirty="0"/>
              <a:t>본 수업이 시작되기 전 할 수 있는 활동들입니다</a:t>
            </a:r>
            <a:r>
              <a:rPr lang="en-US" altLang="ko-KR" sz="2800" dirty="0"/>
              <a:t>. </a:t>
            </a:r>
            <a:br>
              <a:rPr lang="en-US" altLang="ko-KR" sz="2800" dirty="0"/>
            </a:br>
            <a:r>
              <a:rPr lang="en-US" altLang="ko-KR" sz="4000" b="1" dirty="0"/>
              <a:t>Warm-up</a:t>
            </a:r>
            <a:r>
              <a:rPr lang="ko-KR" altLang="en-US" sz="4000" b="1" dirty="0"/>
              <a:t> </a:t>
            </a:r>
            <a:r>
              <a:rPr lang="en-US" altLang="ko-KR" sz="4000" b="1" dirty="0"/>
              <a:t>options</a:t>
            </a:r>
            <a:endParaRPr lang="en-US" sz="2800" b="1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xmlns="" id="{90B1CC0B-706B-43D3-8C62-F8EC1BD3D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101646"/>
          </a:xfrm>
          <a:solidFill>
            <a:schemeClr val="lt1"/>
          </a:solidFill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/>
              <a:t> </a:t>
            </a:r>
            <a:r>
              <a:rPr lang="ko-KR" altLang="en-US" sz="2400" dirty="0"/>
              <a:t>학생들과 </a:t>
            </a:r>
            <a:r>
              <a:rPr lang="en-US" altLang="ko-KR" sz="2400" dirty="0"/>
              <a:t>5</a:t>
            </a:r>
            <a:r>
              <a:rPr lang="ko-KR" altLang="en-US" sz="2400" dirty="0"/>
              <a:t>분간 지난 한 주 뭐 했는지 이야기해 보기</a:t>
            </a:r>
            <a:endParaRPr lang="en-US" sz="24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/>
              <a:t> 12 </a:t>
            </a:r>
            <a:r>
              <a:rPr lang="ko-KR" altLang="en-US" sz="2400" dirty="0"/>
              <a:t>단원에 나온 어휘 및 쉬운 문장 받아쓰기 </a:t>
            </a:r>
            <a:r>
              <a:rPr lang="en-US" altLang="ko-KR" sz="2400" dirty="0"/>
              <a:t>(</a:t>
            </a:r>
            <a:r>
              <a:rPr lang="ko-KR" altLang="en-US" sz="2400" dirty="0"/>
              <a:t>낱말 </a:t>
            </a:r>
            <a:r>
              <a:rPr lang="en-US" altLang="ko-KR" sz="2400" dirty="0"/>
              <a:t>3~5</a:t>
            </a:r>
            <a:r>
              <a:rPr lang="ko-KR" altLang="en-US" sz="2400" dirty="0"/>
              <a:t>개</a:t>
            </a:r>
            <a:r>
              <a:rPr lang="en-US" altLang="ko-KR" sz="2400" dirty="0"/>
              <a:t> </a:t>
            </a:r>
            <a:r>
              <a:rPr lang="ko-KR" altLang="en-US" sz="2400" dirty="0"/>
              <a:t>또는 짧은 문장 </a:t>
            </a:r>
            <a:r>
              <a:rPr lang="en-US" altLang="ko-KR" sz="2400" dirty="0"/>
              <a:t>1~2</a:t>
            </a:r>
            <a:r>
              <a:rPr lang="ko-KR" altLang="en-US" sz="2400" dirty="0"/>
              <a:t>개</a:t>
            </a:r>
            <a:r>
              <a:rPr lang="en-US" altLang="ko-KR" sz="2400" dirty="0"/>
              <a:t>)</a:t>
            </a:r>
            <a:r>
              <a:rPr lang="en-US" altLang="ko-KR" dirty="0"/>
              <a:t>     </a:t>
            </a:r>
            <a:endParaRPr lang="en-US" altLang="ko-KR" sz="24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altLang="ko-KR" sz="2400" dirty="0"/>
              <a:t> Quizlet</a:t>
            </a:r>
            <a:r>
              <a:rPr lang="ko-KR" altLang="en-US" sz="2400" dirty="0"/>
              <a:t>을 통한 지난 </a:t>
            </a:r>
            <a:r>
              <a:rPr lang="en-US" altLang="ko-KR" sz="2400" dirty="0"/>
              <a:t>12 </a:t>
            </a:r>
            <a:r>
              <a:rPr lang="ko-KR" altLang="en-US" sz="2400" dirty="0"/>
              <a:t>단원 어휘를 복습할 수 있습니다</a:t>
            </a:r>
            <a:r>
              <a:rPr lang="en-US" altLang="ko-KR" sz="2400" dirty="0"/>
              <a:t>.</a:t>
            </a:r>
            <a:r>
              <a:rPr lang="en-US" sz="2400" dirty="0">
                <a:hlinkClick r:id="rId3"/>
              </a:rPr>
              <a:t>  </a:t>
            </a:r>
          </a:p>
          <a:p>
            <a:pPr marL="574675" indent="0">
              <a:lnSpc>
                <a:spcPct val="150000"/>
              </a:lnSpc>
              <a:buNone/>
            </a:pPr>
            <a:r>
              <a:rPr lang="en-US" altLang="ko-KR" sz="2400" dirty="0">
                <a:hlinkClick r:id="rId4"/>
              </a:rPr>
              <a:t>https://quizlet.com/_8ccmdn?x=1jqt&amp;i=2tig8t</a:t>
            </a:r>
            <a:endParaRPr lang="en-US" altLang="ko-KR" sz="24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altLang="ko-KR" sz="2400" dirty="0"/>
              <a:t> </a:t>
            </a:r>
            <a:r>
              <a:rPr lang="ko-KR" altLang="en-US" sz="2400" dirty="0"/>
              <a:t>오늘의 속담</a:t>
            </a:r>
            <a:r>
              <a:rPr lang="en-US" altLang="ko-KR" sz="2400" dirty="0"/>
              <a:t>: </a:t>
            </a:r>
            <a:r>
              <a:rPr lang="ko-KR" altLang="en-US" sz="2400" dirty="0"/>
              <a:t>매주 속담 하나씩 소개하고 재미있는 뜻풀이 동영상도 같이 봅니다</a:t>
            </a:r>
            <a:r>
              <a:rPr lang="en-US" altLang="ko-KR" sz="2400" dirty="0"/>
              <a:t>. </a:t>
            </a:r>
          </a:p>
          <a:p>
            <a:pPr>
              <a:buFont typeface="Wingdings" panose="05000000000000000000" pitchFamily="2" charset="2"/>
              <a:buChar char="q"/>
            </a:pPr>
            <a:endParaRPr lang="en-US" altLang="ko-KR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36717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6000">
              <a:schemeClr val="accent1">
                <a:lumMod val="5000"/>
                <a:lumOff val="95000"/>
              </a:schemeClr>
            </a:gs>
            <a:gs pos="95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A105464-B6CB-4AF4-8F67-8BF639F58B6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048A3DEB-85B3-41A2-BC40-F62B58B768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1071" y="0"/>
            <a:ext cx="8144934" cy="62106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14267F8-1008-4CF2-840C-73D0F529BEB0}"/>
              </a:ext>
            </a:extLst>
          </p:cNvPr>
          <p:cNvSpPr txBox="1"/>
          <p:nvPr/>
        </p:nvSpPr>
        <p:spPr>
          <a:xfrm>
            <a:off x="9939872" y="5740398"/>
            <a:ext cx="2133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*</a:t>
            </a:r>
            <a:r>
              <a:rPr lang="ko-KR" altLang="en-US" b="1" dirty="0"/>
              <a:t>초대장</a:t>
            </a:r>
            <a:r>
              <a:rPr lang="en-US" altLang="ko-KR" b="1" dirty="0"/>
              <a:t>: invitation</a:t>
            </a:r>
            <a:endParaRPr lang="ko-KR" altLang="en-US" b="1" dirty="0"/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xmlns="" id="{7769E205-52C1-4C85-8DCE-86C3D1B3D0A1}"/>
              </a:ext>
            </a:extLst>
          </p:cNvPr>
          <p:cNvSpPr/>
          <p:nvPr/>
        </p:nvSpPr>
        <p:spPr>
          <a:xfrm>
            <a:off x="4267200" y="4419600"/>
            <a:ext cx="341168" cy="33424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xmlns="" id="{740F08B9-B83D-416E-A07F-D295632BF575}"/>
              </a:ext>
            </a:extLst>
          </p:cNvPr>
          <p:cNvSpPr/>
          <p:nvPr/>
        </p:nvSpPr>
        <p:spPr>
          <a:xfrm>
            <a:off x="6451600" y="5367867"/>
            <a:ext cx="169333" cy="1677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곱하기 기호 8">
            <a:extLst>
              <a:ext uri="{FF2B5EF4-FFF2-40B4-BE49-F238E27FC236}">
                <a16:creationId xmlns:a16="http://schemas.microsoft.com/office/drawing/2014/main" xmlns="" id="{F2BAB184-C40C-46C4-8BE9-B0A47282AC09}"/>
              </a:ext>
            </a:extLst>
          </p:cNvPr>
          <p:cNvSpPr/>
          <p:nvPr/>
        </p:nvSpPr>
        <p:spPr>
          <a:xfrm>
            <a:off x="6434669" y="5701892"/>
            <a:ext cx="169333" cy="167700"/>
          </a:xfrm>
          <a:prstGeom prst="mathMultiply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/>
          </a:p>
        </p:txBody>
      </p:sp>
      <p:sp>
        <p:nvSpPr>
          <p:cNvPr id="11" name="곱하기 기호 10">
            <a:extLst>
              <a:ext uri="{FF2B5EF4-FFF2-40B4-BE49-F238E27FC236}">
                <a16:creationId xmlns:a16="http://schemas.microsoft.com/office/drawing/2014/main" xmlns="" id="{D3025C76-B6AF-4221-A602-7455DE5460AF}"/>
              </a:ext>
            </a:extLst>
          </p:cNvPr>
          <p:cNvSpPr/>
          <p:nvPr/>
        </p:nvSpPr>
        <p:spPr>
          <a:xfrm>
            <a:off x="6457180" y="5978637"/>
            <a:ext cx="169333" cy="167700"/>
          </a:xfrm>
          <a:prstGeom prst="mathMultiply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9949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A105464-B6CB-4AF4-8F67-8BF639F58B6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91AC54D0-6E3F-4F0A-8E15-695F535DEB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2200758" cy="6182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4522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A105464-B6CB-4AF4-8F67-8BF639F58B6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B9BC03D1-280C-4FF1-A933-6C985D1DFF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977466" cy="6299647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10F9E353-3CBD-4199-B22F-7177B1A82B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7466" y="4045334"/>
            <a:ext cx="6214534" cy="2254313"/>
          </a:xfrm>
          <a:prstGeom prst="rect">
            <a:avLst/>
          </a:prstGeom>
        </p:spPr>
      </p:pic>
      <p:pic>
        <p:nvPicPr>
          <p:cNvPr id="6" name="온라인 미디어 5" title="￪ﾰﾕ￬ﾛﾔ￬ﾴﾈ 6￭ﾕﾙ￫ﾅﾄ5￫ﾰﾘ ￭ﾕﾙ￬ﾘﾈ￭ﾚﾌ ￬ﾹﾴ￫ﾓﾜ￬ﾄﾹ￬ﾅﾘ ￫ﾂﾘ￫ﾊﾔ￫ﾂﾘ￫ﾹﾄ">
            <a:hlinkClick r:id="" action="ppaction://media"/>
            <a:extLst>
              <a:ext uri="{FF2B5EF4-FFF2-40B4-BE49-F238E27FC236}">
                <a16:creationId xmlns:a16="http://schemas.microsoft.com/office/drawing/2014/main" xmlns="" id="{5822AA66-88FC-4687-8048-8D4966AF0C5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6036733" y="40105"/>
            <a:ext cx="6155267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690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A105464-B6CB-4AF4-8F67-8BF639F58B6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42802826-441B-435A-A9D0-F9E3AD87FD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638" y="0"/>
            <a:ext cx="9151096" cy="61829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83C373B-BF48-4804-ACD2-39606E7DB734}"/>
              </a:ext>
            </a:extLst>
          </p:cNvPr>
          <p:cNvSpPr txBox="1"/>
          <p:nvPr/>
        </p:nvSpPr>
        <p:spPr>
          <a:xfrm>
            <a:off x="3492708" y="5846164"/>
            <a:ext cx="11542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전시회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D3C9161-BB22-4BE7-B951-914F3BAFD67C}"/>
              </a:ext>
            </a:extLst>
          </p:cNvPr>
          <p:cNvSpPr txBox="1"/>
          <p:nvPr/>
        </p:nvSpPr>
        <p:spPr>
          <a:xfrm>
            <a:off x="5291528" y="5801194"/>
            <a:ext cx="940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음악회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8C4BE45-0781-4141-9FAF-D6A66045DF40}"/>
              </a:ext>
            </a:extLst>
          </p:cNvPr>
          <p:cNvSpPr txBox="1"/>
          <p:nvPr/>
        </p:nvSpPr>
        <p:spPr>
          <a:xfrm>
            <a:off x="7030387" y="5801194"/>
            <a:ext cx="940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운동회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8FDEB6E-F9CF-43B4-9BB4-202526C23037}"/>
              </a:ext>
            </a:extLst>
          </p:cNvPr>
          <p:cNvSpPr txBox="1"/>
          <p:nvPr/>
        </p:nvSpPr>
        <p:spPr>
          <a:xfrm>
            <a:off x="8784236" y="5846164"/>
            <a:ext cx="940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연극</a:t>
            </a:r>
          </a:p>
        </p:txBody>
      </p:sp>
    </p:spTree>
    <p:extLst>
      <p:ext uri="{BB962C8B-B14F-4D97-AF65-F5344CB8AC3E}">
        <p14:creationId xmlns:p14="http://schemas.microsoft.com/office/powerpoint/2010/main" val="3871323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A105464-B6CB-4AF4-8F67-8BF639F58B6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6C90DD5D-C79E-4912-BF91-D86A24B66C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003" y="-169333"/>
            <a:ext cx="10603994" cy="6203337"/>
          </a:xfrm>
          <a:prstGeom prst="rect">
            <a:avLst/>
          </a:prstGeom>
        </p:spPr>
      </p:pic>
      <p:sp>
        <p:nvSpPr>
          <p:cNvPr id="5" name="타원 4">
            <a:extLst>
              <a:ext uri="{FF2B5EF4-FFF2-40B4-BE49-F238E27FC236}">
                <a16:creationId xmlns:a16="http://schemas.microsoft.com/office/drawing/2014/main" xmlns="" id="{9D367222-690C-4590-A58B-623E372F80A4}"/>
              </a:ext>
            </a:extLst>
          </p:cNvPr>
          <p:cNvSpPr/>
          <p:nvPr/>
        </p:nvSpPr>
        <p:spPr>
          <a:xfrm>
            <a:off x="4841823" y="2398426"/>
            <a:ext cx="1139252" cy="44970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xmlns="" id="{FE4D89A8-7C01-4B3F-942E-E6DA9FA75AE9}"/>
              </a:ext>
            </a:extLst>
          </p:cNvPr>
          <p:cNvSpPr/>
          <p:nvPr/>
        </p:nvSpPr>
        <p:spPr>
          <a:xfrm>
            <a:off x="3777521" y="3972393"/>
            <a:ext cx="1064302" cy="5546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1970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A105464-B6CB-4AF4-8F67-8BF639F58B6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AF5E4C16-0090-4265-A752-17B4AAA5F3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5120" y="6217"/>
            <a:ext cx="9361760" cy="617672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AAC990B-0417-4C5A-BAA5-EFB9E6820125}"/>
              </a:ext>
            </a:extLst>
          </p:cNvPr>
          <p:cNvSpPr txBox="1"/>
          <p:nvPr/>
        </p:nvSpPr>
        <p:spPr>
          <a:xfrm>
            <a:off x="2218544" y="4107304"/>
            <a:ext cx="5396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오전 여덟 시 삼십 분부터 오후 열 두 시 사십 분까지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E580E3F-E6D8-4B58-84E3-C39EB4C924E3}"/>
              </a:ext>
            </a:extLst>
          </p:cNvPr>
          <p:cNvSpPr txBox="1"/>
          <p:nvPr/>
        </p:nvSpPr>
        <p:spPr>
          <a:xfrm>
            <a:off x="2308484" y="4751882"/>
            <a:ext cx="7060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오후 두 시부터 세 시까지 피아노를 배워요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068C063-5B83-4B75-BE4C-C3202093CE74}"/>
              </a:ext>
            </a:extLst>
          </p:cNvPr>
          <p:cNvSpPr txBox="1"/>
          <p:nvPr/>
        </p:nvSpPr>
        <p:spPr>
          <a:xfrm>
            <a:off x="2533338" y="5546361"/>
            <a:ext cx="6475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오후 세 시 삼십 분부터 다섯 시까지 공원에서 자전거를 타요</a:t>
            </a:r>
          </a:p>
        </p:txBody>
      </p:sp>
    </p:spTree>
    <p:extLst>
      <p:ext uri="{BB962C8B-B14F-4D97-AF65-F5344CB8AC3E}">
        <p14:creationId xmlns:p14="http://schemas.microsoft.com/office/powerpoint/2010/main" val="2358976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A105464-B6CB-4AF4-8F67-8BF639F58B6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D31C3FBA-2413-4685-AB66-8A1749B1D3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1526" y="0"/>
            <a:ext cx="9320341" cy="61857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4CD6E4C-6C6C-4CE4-A21A-B762E7F9C4AE}"/>
              </a:ext>
            </a:extLst>
          </p:cNvPr>
          <p:cNvSpPr txBox="1"/>
          <p:nvPr/>
        </p:nvSpPr>
        <p:spPr>
          <a:xfrm>
            <a:off x="6880485" y="2653256"/>
            <a:ext cx="3087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저녁 아홉 시부터 아침 여섯 시까지 잠을 자요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AC37587-0013-4A39-B72B-1F505D17A3BA}"/>
              </a:ext>
            </a:extLst>
          </p:cNvPr>
          <p:cNvSpPr txBox="1"/>
          <p:nvPr/>
        </p:nvSpPr>
        <p:spPr>
          <a:xfrm>
            <a:off x="2338466" y="5336496"/>
            <a:ext cx="30280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월요일부터 금요일까지 할머니하고 과일을 먹어요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CCED980-812A-40D1-88F0-2BC225D9D83A}"/>
              </a:ext>
            </a:extLst>
          </p:cNvPr>
          <p:cNvSpPr txBox="1"/>
          <p:nvPr/>
        </p:nvSpPr>
        <p:spPr>
          <a:xfrm>
            <a:off x="7090348" y="5321507"/>
            <a:ext cx="26232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화요일부터 수요일까지 연주회를 해요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ko-KR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46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A105464-B6CB-4AF4-8F67-8BF639F58B6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7AB48959-3CAE-466C-8621-256FEDCF43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6688668" cy="6182943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ED34B455-4E17-4414-A429-2A9BBBB0C4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3922" y="2319867"/>
            <a:ext cx="5503333" cy="38630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3338490-6D93-4B8B-921B-81D630E33C3A}"/>
              </a:ext>
            </a:extLst>
          </p:cNvPr>
          <p:cNvSpPr txBox="1"/>
          <p:nvPr/>
        </p:nvSpPr>
        <p:spPr>
          <a:xfrm>
            <a:off x="4362138" y="3345131"/>
            <a:ext cx="1154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들어요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D76FD94-290B-4E91-8289-8817A36A1E13}"/>
              </a:ext>
            </a:extLst>
          </p:cNvPr>
          <p:cNvSpPr txBox="1"/>
          <p:nvPr/>
        </p:nvSpPr>
        <p:spPr>
          <a:xfrm>
            <a:off x="3537679" y="5409294"/>
            <a:ext cx="1154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걸어서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A23BE58-003E-4876-B2FB-D25EE50246A0}"/>
              </a:ext>
            </a:extLst>
          </p:cNvPr>
          <p:cNvSpPr txBox="1"/>
          <p:nvPr/>
        </p:nvSpPr>
        <p:spPr>
          <a:xfrm>
            <a:off x="9873092" y="3358571"/>
            <a:ext cx="14840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들을 거예요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0B4FBF1-5CC0-4394-B471-475D6CE36AE0}"/>
              </a:ext>
            </a:extLst>
          </p:cNvPr>
          <p:cNvSpPr txBox="1"/>
          <p:nvPr/>
        </p:nvSpPr>
        <p:spPr>
          <a:xfrm>
            <a:off x="10461754" y="5404039"/>
            <a:ext cx="1364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물었어요</a:t>
            </a:r>
          </a:p>
        </p:txBody>
      </p:sp>
    </p:spTree>
    <p:extLst>
      <p:ext uri="{BB962C8B-B14F-4D97-AF65-F5344CB8AC3E}">
        <p14:creationId xmlns:p14="http://schemas.microsoft.com/office/powerpoint/2010/main" val="476352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A105464-B6CB-4AF4-8F67-8BF639F58B6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E58DEF8D-DFB2-40B7-916F-091DDFE81A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6095999" cy="5232400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F89E0F1-9636-4204-8440-F819DD8B49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0"/>
            <a:ext cx="6129866" cy="6182943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F786A221-AEB7-42C2-BEBD-2DD2071864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558254"/>
            <a:ext cx="6062134" cy="62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8392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6000">
              <a:schemeClr val="accent1">
                <a:lumMod val="5000"/>
                <a:lumOff val="95000"/>
              </a:schemeClr>
            </a:gs>
            <a:gs pos="95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A105464-B6CB-4AF4-8F67-8BF639F58B6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Google Shape;99;p3">
            <a:extLst>
              <a:ext uri="{FF2B5EF4-FFF2-40B4-BE49-F238E27FC236}">
                <a16:creationId xmlns:a16="http://schemas.microsoft.com/office/drawing/2014/main" xmlns="" id="{7EE61D6E-4A77-45B2-8E01-1891452BE653}"/>
              </a:ext>
            </a:extLst>
          </p:cNvPr>
          <p:cNvSpPr txBox="1">
            <a:spLocks/>
          </p:cNvSpPr>
          <p:nvPr/>
        </p:nvSpPr>
        <p:spPr>
          <a:xfrm>
            <a:off x="1077685" y="413252"/>
            <a:ext cx="10036629" cy="13255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  <a:buClr>
                <a:schemeClr val="dk1"/>
              </a:buClr>
              <a:buSzPts val="4400"/>
              <a:buFont typeface="Calibri"/>
              <a:buNone/>
            </a:pPr>
            <a:r>
              <a:rPr lang="ko-KR" altLang="en-US" sz="5400" kern="0" dirty="0"/>
              <a:t> </a:t>
            </a:r>
            <a:r>
              <a:rPr lang="ko-KR" altLang="en-US" sz="5400" kern="0" dirty="0">
                <a:latin typeface="+mj-ea"/>
                <a:ea typeface="+mj-ea"/>
              </a:rPr>
              <a:t>숙제 예시</a:t>
            </a:r>
          </a:p>
        </p:txBody>
      </p:sp>
      <p:sp>
        <p:nvSpPr>
          <p:cNvPr id="4" name="Google Shape;100;p3">
            <a:extLst>
              <a:ext uri="{FF2B5EF4-FFF2-40B4-BE49-F238E27FC236}">
                <a16:creationId xmlns:a16="http://schemas.microsoft.com/office/drawing/2014/main" xmlns="" id="{1D52B7C0-0DB2-4031-8DF7-BFBD89503904}"/>
              </a:ext>
            </a:extLst>
          </p:cNvPr>
          <p:cNvSpPr txBox="1">
            <a:spLocks/>
          </p:cNvSpPr>
          <p:nvPr/>
        </p:nvSpPr>
        <p:spPr>
          <a:xfrm>
            <a:off x="838200" y="1894114"/>
            <a:ext cx="10515600" cy="4183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indent="-50800">
              <a:lnSpc>
                <a:spcPct val="20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400" kern="0" dirty="0">
                <a:latin typeface="+mn-ea"/>
                <a:ea typeface="+mn-ea"/>
              </a:rPr>
              <a:t>1) </a:t>
            </a:r>
            <a:r>
              <a:rPr lang="ko-KR" altLang="en-US" sz="2400" kern="0" dirty="0">
                <a:latin typeface="+mn-ea"/>
                <a:ea typeface="+mn-ea"/>
              </a:rPr>
              <a:t>워크북 단원 </a:t>
            </a:r>
            <a:r>
              <a:rPr lang="en-US" altLang="ko-KR" sz="2400" kern="0" dirty="0">
                <a:latin typeface="+mn-ea"/>
                <a:ea typeface="+mn-ea"/>
              </a:rPr>
              <a:t>13</a:t>
            </a:r>
            <a:r>
              <a:rPr lang="ko-KR" altLang="en-US" sz="2400" kern="0" dirty="0">
                <a:latin typeface="+mn-ea"/>
                <a:ea typeface="+mn-ea"/>
              </a:rPr>
              <a:t>과 하기 </a:t>
            </a:r>
            <a:r>
              <a:rPr lang="en-US" altLang="ko-KR" sz="2400" kern="0" dirty="0">
                <a:latin typeface="+mn-ea"/>
                <a:ea typeface="+mn-ea"/>
              </a:rPr>
              <a:t>P.</a:t>
            </a:r>
            <a:r>
              <a:rPr lang="ko-KR" altLang="en-US" sz="2400" kern="0" dirty="0">
                <a:latin typeface="+mn-ea"/>
                <a:ea typeface="+mn-ea"/>
              </a:rPr>
              <a:t> </a:t>
            </a:r>
            <a:r>
              <a:rPr lang="en-US" altLang="ko-KR" sz="2400" kern="0" dirty="0">
                <a:latin typeface="+mn-ea"/>
                <a:ea typeface="+mn-ea"/>
              </a:rPr>
              <a:t>48-49</a:t>
            </a:r>
          </a:p>
          <a:p>
            <a:pPr marL="228600" indent="-50800">
              <a:lnSpc>
                <a:spcPct val="11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400" kern="0" dirty="0">
                <a:latin typeface="+mn-ea"/>
                <a:ea typeface="+mn-ea"/>
              </a:rPr>
              <a:t>2) Quizlet 13</a:t>
            </a:r>
            <a:r>
              <a:rPr lang="ko-KR" altLang="en-US" sz="2400" kern="0" dirty="0">
                <a:latin typeface="+mn-ea"/>
                <a:ea typeface="+mn-ea"/>
              </a:rPr>
              <a:t>과 어휘 복습 </a:t>
            </a:r>
            <a:r>
              <a:rPr lang="en-US" altLang="ko-KR" dirty="0"/>
              <a:t> </a:t>
            </a:r>
            <a:r>
              <a:rPr lang="en-US" altLang="ko-KR" sz="2400" dirty="0">
                <a:hlinkClick r:id="rId3"/>
              </a:rPr>
              <a:t>https://quizlet.com/_8ccmz6?x=1jqt&amp;i=2tig8t</a:t>
            </a:r>
            <a:endParaRPr lang="en-US" altLang="ko-KR" sz="2400" kern="0" dirty="0">
              <a:latin typeface="+mn-ea"/>
              <a:ea typeface="+mn-ea"/>
            </a:endParaRPr>
          </a:p>
          <a:p>
            <a:pPr marL="228600" indent="-50800">
              <a:lnSpc>
                <a:spcPct val="200000"/>
              </a:lnSpc>
              <a:buSzPts val="2800"/>
            </a:pPr>
            <a:r>
              <a:rPr lang="en-US" altLang="ko-KR" sz="2400" kern="0" dirty="0">
                <a:latin typeface="+mn-ea"/>
                <a:ea typeface="+mn-ea"/>
              </a:rPr>
              <a:t>3) </a:t>
            </a:r>
            <a:r>
              <a:rPr lang="ko-KR" altLang="en-US" sz="2400" kern="0" dirty="0">
                <a:latin typeface="+mn-ea"/>
                <a:ea typeface="+mn-ea"/>
              </a:rPr>
              <a:t>동화 원고지 따라 쓰기 </a:t>
            </a:r>
            <a:r>
              <a:rPr lang="en-US" altLang="ko-KR" sz="2400" kern="0" dirty="0">
                <a:latin typeface="+mn-ea"/>
                <a:ea typeface="+mn-ea"/>
              </a:rPr>
              <a:t>(</a:t>
            </a:r>
            <a:r>
              <a:rPr lang="ko-KR" altLang="en-US" sz="2400" kern="0" dirty="0">
                <a:latin typeface="+mn-ea"/>
                <a:ea typeface="+mn-ea"/>
              </a:rPr>
              <a:t>학생들에게 따로 첨부해서 보내 줍니다</a:t>
            </a:r>
            <a:r>
              <a:rPr lang="en-US" altLang="ko-KR" sz="2400" kern="0" dirty="0">
                <a:latin typeface="+mn-ea"/>
                <a:ea typeface="+mn-ea"/>
              </a:rPr>
              <a:t>)</a:t>
            </a:r>
          </a:p>
          <a:p>
            <a:pPr marL="228600" indent="-50800">
              <a:lnSpc>
                <a:spcPct val="200000"/>
              </a:lnSpc>
              <a:buSzPts val="2800"/>
            </a:pPr>
            <a:r>
              <a:rPr lang="en-US" altLang="ko-KR" sz="2400" kern="0" dirty="0">
                <a:latin typeface="+mn-ea"/>
                <a:ea typeface="+mn-ea"/>
              </a:rPr>
              <a:t>4) </a:t>
            </a:r>
            <a:r>
              <a:rPr lang="ko-KR" altLang="en-US" sz="2400" kern="0" dirty="0">
                <a:latin typeface="+mn-ea"/>
                <a:ea typeface="+mn-ea"/>
              </a:rPr>
              <a:t>받아쓰기 </a:t>
            </a:r>
            <a:r>
              <a:rPr lang="ko-KR" altLang="en-US" sz="2400" kern="0" dirty="0" smtClean="0">
                <a:latin typeface="+mn-ea"/>
                <a:ea typeface="+mn-ea"/>
              </a:rPr>
              <a:t>공부하기 </a:t>
            </a:r>
            <a:r>
              <a:rPr lang="en-US" altLang="ko-KR" sz="2400" kern="0" dirty="0" smtClean="0">
                <a:latin typeface="+mn-ea"/>
                <a:ea typeface="+mn-ea"/>
              </a:rPr>
              <a:t>(</a:t>
            </a:r>
            <a:r>
              <a:rPr lang="en-US" altLang="ko-KR" sz="2400" kern="0" dirty="0">
                <a:latin typeface="+mn-ea"/>
                <a:ea typeface="+mn-ea"/>
              </a:rPr>
              <a:t>12</a:t>
            </a:r>
            <a:r>
              <a:rPr lang="ko-KR" altLang="en-US" sz="2400" kern="0" dirty="0">
                <a:latin typeface="+mn-ea"/>
                <a:ea typeface="+mn-ea"/>
              </a:rPr>
              <a:t>단원 읽기에 나오는 문장 </a:t>
            </a:r>
            <a:r>
              <a:rPr lang="en-US" altLang="ko-KR" sz="2400" kern="0" dirty="0">
                <a:latin typeface="+mn-ea"/>
                <a:ea typeface="+mn-ea"/>
              </a:rPr>
              <a:t>1~2</a:t>
            </a:r>
            <a:r>
              <a:rPr lang="ko-KR" altLang="en-US" sz="2400" kern="0" dirty="0">
                <a:latin typeface="+mn-ea"/>
                <a:ea typeface="+mn-ea"/>
              </a:rPr>
              <a:t>개 혹은 어휘</a:t>
            </a:r>
            <a:r>
              <a:rPr lang="en-US" altLang="ko-KR" sz="2400" kern="0" dirty="0">
                <a:latin typeface="+mn-ea"/>
                <a:ea typeface="+mn-ea"/>
              </a:rPr>
              <a:t>)</a:t>
            </a:r>
          </a:p>
          <a:p>
            <a:pPr marL="228600" indent="-50800">
              <a:lnSpc>
                <a:spcPct val="20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400" kern="0" dirty="0"/>
              <a:t>5) </a:t>
            </a:r>
            <a:r>
              <a:rPr lang="ko-KR" altLang="en-US" sz="2400" kern="0" dirty="0"/>
              <a:t>오늘의 속담 </a:t>
            </a:r>
            <a:r>
              <a:rPr lang="en-US" altLang="ko-KR" sz="2400" kern="0" dirty="0"/>
              <a:t>“</a:t>
            </a:r>
            <a:r>
              <a:rPr lang="ko-KR" altLang="en-US" sz="2400" kern="0" dirty="0"/>
              <a:t>굼벵이도 구르는 재주가 있다</a:t>
            </a:r>
            <a:r>
              <a:rPr lang="en-US" altLang="ko-KR" sz="2400" kern="0" dirty="0"/>
              <a:t>” </a:t>
            </a:r>
            <a:r>
              <a:rPr lang="ko-KR" altLang="en-US" sz="2400" kern="0" dirty="0"/>
              <a:t>외우기</a:t>
            </a:r>
            <a:endParaRPr lang="en-US" altLang="ko-KR" sz="2400" kern="0" dirty="0"/>
          </a:p>
          <a:p>
            <a:pPr marL="228600" indent="-5080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ko-KR" altLang="en-US" sz="2400" kern="0" dirty="0"/>
          </a:p>
        </p:txBody>
      </p:sp>
    </p:spTree>
    <p:extLst>
      <p:ext uri="{BB962C8B-B14F-4D97-AF65-F5344CB8AC3E}">
        <p14:creationId xmlns:p14="http://schemas.microsoft.com/office/powerpoint/2010/main" val="2216255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온라인 미디어 1" title="￬ﾆﾍ￫ﾋﾴ￪ﾳﾼ￪ﾲﾩ￬ﾖﾸ - ￪ﾵﾼ￫ﾲﾵ￬ﾝﾴ￫ﾏﾄ ￪ﾵﾬ￫ﾥﾴ￫ﾊﾔ ￬ﾞﾬ￬ﾣﾼ￪ﾰﾀ ￬ﾞﾈ￫ﾋﾤ [￪ﾹﾨ￫ﾹﾄ￭ﾂﾤ￬ﾦﾈ KEBIKIDS] | ￬ﾚﾰ￫ﾦﾬ￫ﾂﾘ￫ﾝﾼ ￬ﾆﾍ￫ﾋﾴ">
            <a:hlinkClick r:id="" action="ppaction://media"/>
            <a:extLst>
              <a:ext uri="{FF2B5EF4-FFF2-40B4-BE49-F238E27FC236}">
                <a16:creationId xmlns:a16="http://schemas.microsoft.com/office/drawing/2014/main" xmlns="" id="{65C08B9D-79CB-4C63-8552-906FEB60680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181295" y="870438"/>
            <a:ext cx="9829409" cy="5312505"/>
          </a:xfrm>
          <a:prstGeom prst="rect">
            <a:avLst/>
          </a:prstGeom>
        </p:spPr>
      </p:pic>
      <p:sp>
        <p:nvSpPr>
          <p:cNvPr id="6" name="제목 1">
            <a:extLst>
              <a:ext uri="{FF2B5EF4-FFF2-40B4-BE49-F238E27FC236}">
                <a16:creationId xmlns:a16="http://schemas.microsoft.com/office/drawing/2014/main" xmlns="" id="{C52C114B-D746-4C04-AF08-62EB27812DA9}"/>
              </a:ext>
            </a:extLst>
          </p:cNvPr>
          <p:cNvSpPr txBox="1">
            <a:spLocks/>
          </p:cNvSpPr>
          <p:nvPr/>
        </p:nvSpPr>
        <p:spPr>
          <a:xfrm>
            <a:off x="1066925" y="168177"/>
            <a:ext cx="10303412" cy="702261"/>
          </a:xfrm>
          <a:prstGeom prst="rect">
            <a:avLst/>
          </a:prstGeom>
          <a:noFill/>
          <a:effectLst>
            <a:glow rad="127000">
              <a:schemeClr val="tx2"/>
            </a:glow>
          </a:effectLst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4000" kern="0" dirty="0">
                <a:latin typeface="+mj-ea"/>
                <a:ea typeface="+mj-ea"/>
              </a:rPr>
              <a:t>오늘의 속담 </a:t>
            </a:r>
            <a:r>
              <a:rPr lang="en-US" altLang="ko-KR" sz="4000" kern="0" dirty="0">
                <a:latin typeface="+mj-ea"/>
                <a:ea typeface="+mj-ea"/>
              </a:rPr>
              <a:t>“</a:t>
            </a:r>
            <a:r>
              <a:rPr lang="ko-KR" altLang="en-US" sz="40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</a:rPr>
              <a:t>굼벵이도 구르는 재주가 있다</a:t>
            </a:r>
            <a:r>
              <a:rPr lang="en-US" altLang="ko-KR" sz="4000" kern="0" dirty="0">
                <a:latin typeface="+mj-ea"/>
                <a:ea typeface="+mj-ea"/>
              </a:rPr>
              <a:t>”</a:t>
            </a:r>
            <a:endParaRPr lang="en-US" sz="4000" kern="0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제목 3">
            <a:extLst>
              <a:ext uri="{FF2B5EF4-FFF2-40B4-BE49-F238E27FC236}">
                <a16:creationId xmlns:a16="http://schemas.microsoft.com/office/drawing/2014/main" xmlns="" id="{82ECAEA0-DC3F-4000-A23F-A3091926ABCD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  <a:gradFill>
            <a:gsLst>
              <a:gs pos="74333">
                <a:srgbClr val="ABC0E4"/>
              </a:gs>
              <a:gs pos="38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ko-KR" altLang="en-US" sz="4400" kern="0" dirty="0"/>
              <a:t>한국어 교재 외 수업 자료 </a:t>
            </a:r>
            <a:r>
              <a:rPr lang="en-US" altLang="ko-KR" sz="4400" kern="0" dirty="0"/>
              <a:t>(optional)</a:t>
            </a:r>
            <a:endParaRPr lang="en-US" sz="4400" kern="0" dirty="0"/>
          </a:p>
        </p:txBody>
      </p:sp>
      <p:sp>
        <p:nvSpPr>
          <p:cNvPr id="7" name="Google Shape;100;p3">
            <a:extLst>
              <a:ext uri="{FF2B5EF4-FFF2-40B4-BE49-F238E27FC236}">
                <a16:creationId xmlns:a16="http://schemas.microsoft.com/office/drawing/2014/main" xmlns="" id="{6EAF6C41-99AB-4206-BE01-FDE3A85FBB9D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  <a:gradFill>
            <a:gsLst>
              <a:gs pos="74333">
                <a:srgbClr val="ABC0E4"/>
              </a:gs>
              <a:gs pos="38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indent="-50800">
              <a:lnSpc>
                <a:spcPct val="20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► </a:t>
            </a:r>
            <a:r>
              <a:rPr lang="ko-KR" altLang="en-US" sz="2800" kern="0" dirty="0"/>
              <a:t>매주 수업 시간 혹은 숙제로 짧은 동화를 읽고 동화를 원고지에   </a:t>
            </a:r>
            <a:endParaRPr lang="en-US" altLang="ko-KR" sz="2800" kern="0" dirty="0"/>
          </a:p>
          <a:p>
            <a:pPr marL="228600" indent="-50800">
              <a:lnSpc>
                <a:spcPct val="20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ko-KR" altLang="en-US" sz="2800" kern="0" dirty="0"/>
              <a:t>    따라 써 보기</a:t>
            </a:r>
          </a:p>
          <a:p>
            <a:pPr marL="228600" indent="-50800">
              <a:lnSpc>
                <a:spcPct val="20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► 역사</a:t>
            </a:r>
            <a:r>
              <a:rPr lang="en-US" altLang="ko-KR" sz="2800" kern="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전래 동화</a:t>
            </a:r>
            <a:r>
              <a:rPr lang="en-US" altLang="ko-KR" sz="2800" kern="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 동영상을 보여 주고 질문에 답해 보기  </a:t>
            </a:r>
          </a:p>
          <a:p>
            <a:pPr marL="228600" indent="-50800">
              <a:lnSpc>
                <a:spcPct val="200000"/>
              </a:lnSpc>
              <a:buSzPts val="2800"/>
            </a:pP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► 발음 공부하기</a:t>
            </a:r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ko-KR" altLang="en-US" sz="2800" kern="0" dirty="0"/>
          </a:p>
          <a:p>
            <a:pPr marL="228600" indent="-5080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ko-KR" altLang="en-US" sz="2800" kern="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9769099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A105464-B6CB-4AF4-8F67-8BF639F58B6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CA5A6509-6BC1-41D4-963F-295EE0412F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8401616" cy="6210677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9325820E-CCD6-4871-8398-42A7F02C85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8097" y="2974134"/>
            <a:ext cx="3797422" cy="323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3385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A105464-B6CB-4AF4-8F67-8BF639F58B6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98B07E0E-0A72-4F09-ABED-C2C90410F4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35333" cy="6182943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AF721922-93A3-4297-B4A2-E34DB5ABD6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5332" y="0"/>
            <a:ext cx="4656667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8480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A105464-B6CB-4AF4-8F67-8BF639F58B6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9ED8C0D1-6B02-47E9-B521-85BAC2BF2D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383867" cy="6182943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D892B7BC-7CA4-4554-9109-AB88CAFB3A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151467"/>
            <a:ext cx="6096000" cy="5031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2659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A105464-B6CB-4AF4-8F67-8BF639F58B6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77D517A4-8A3D-4940-90E0-1EEA9F92DE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889413" cy="6182943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638E10A6-46F0-4584-BF63-78F9A7A576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9412" y="846667"/>
            <a:ext cx="6302587" cy="5336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6218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6000">
              <a:schemeClr val="accent1">
                <a:lumMod val="5000"/>
                <a:lumOff val="95000"/>
              </a:schemeClr>
            </a:gs>
            <a:gs pos="95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A105464-B6CB-4AF4-8F67-8BF639F58B6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제목 1">
            <a:extLst>
              <a:ext uri="{FF2B5EF4-FFF2-40B4-BE49-F238E27FC236}">
                <a16:creationId xmlns:a16="http://schemas.microsoft.com/office/drawing/2014/main" xmlns="" id="{FB0F8C84-ED52-4A56-A58C-D32C53428A8A}"/>
              </a:ext>
            </a:extLst>
          </p:cNvPr>
          <p:cNvSpPr txBox="1">
            <a:spLocks/>
          </p:cNvSpPr>
          <p:nvPr/>
        </p:nvSpPr>
        <p:spPr>
          <a:xfrm>
            <a:off x="1238250" y="314501"/>
            <a:ext cx="9239250" cy="675056"/>
          </a:xfrm>
          <a:prstGeom prst="rect">
            <a:avLst/>
          </a:prstGeom>
          <a:noFill/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sz="4000" kern="0" dirty="0">
              <a:effectLst>
                <a:outerShdw blurRad="50800" dist="50800" dir="5400000" algn="ctr" rotWithShape="0">
                  <a:schemeClr val="bg2"/>
                </a:outerShdw>
              </a:effectLst>
              <a:latin typeface="+mj-ea"/>
              <a:ea typeface="+mj-ea"/>
            </a:endParaRPr>
          </a:p>
        </p:txBody>
      </p:sp>
      <p:sp>
        <p:nvSpPr>
          <p:cNvPr id="4" name="제목 1">
            <a:extLst>
              <a:ext uri="{FF2B5EF4-FFF2-40B4-BE49-F238E27FC236}">
                <a16:creationId xmlns:a16="http://schemas.microsoft.com/office/drawing/2014/main" xmlns="" id="{B039BFF2-A034-497A-A98B-1DCCA8AACA2D}"/>
              </a:ext>
            </a:extLst>
          </p:cNvPr>
          <p:cNvSpPr txBox="1">
            <a:spLocks/>
          </p:cNvSpPr>
          <p:nvPr/>
        </p:nvSpPr>
        <p:spPr>
          <a:xfrm>
            <a:off x="858693" y="314501"/>
            <a:ext cx="10165867" cy="675056"/>
          </a:xfrm>
          <a:prstGeom prst="rect">
            <a:avLst/>
          </a:prstGeom>
          <a:noFill/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ko-KR" altLang="en-US" sz="4000" kern="0" dirty="0">
                <a:effectLst>
                  <a:outerShdw blurRad="50800" dist="50800" dir="5400000" algn="ctr" rotWithShape="0">
                    <a:schemeClr val="bg2"/>
                  </a:outerShdw>
                </a:effectLst>
                <a:latin typeface="+mj-ea"/>
                <a:ea typeface="+mj-ea"/>
              </a:rPr>
              <a:t>전래동화</a:t>
            </a:r>
            <a:r>
              <a:rPr lang="en-US" altLang="ko-KR" sz="4000" kern="0" dirty="0">
                <a:effectLst>
                  <a:outerShdw blurRad="50800" dist="50800" dir="5400000" algn="ctr" rotWithShape="0">
                    <a:schemeClr val="bg2"/>
                  </a:outerShdw>
                </a:effectLst>
                <a:latin typeface="+mj-ea"/>
                <a:ea typeface="+mj-ea"/>
              </a:rPr>
              <a:t>: “</a:t>
            </a:r>
            <a:r>
              <a:rPr lang="ko-KR" altLang="en-US" sz="4000" kern="0" dirty="0">
                <a:effectLst>
                  <a:outerShdw blurRad="50800" dist="50800" dir="5400000" algn="ctr" rotWithShape="0">
                    <a:schemeClr val="bg2"/>
                  </a:outerShdw>
                </a:effectLst>
                <a:latin typeface="+mj-ea"/>
                <a:ea typeface="+mj-ea"/>
              </a:rPr>
              <a:t>나쁜 풍습을 없앤 어머니의 지혜</a:t>
            </a:r>
            <a:r>
              <a:rPr lang="en-US" altLang="ko-KR" sz="4000" kern="0" dirty="0">
                <a:effectLst>
                  <a:outerShdw blurRad="50800" dist="50800" dir="5400000" algn="ctr" rotWithShape="0">
                    <a:schemeClr val="bg2"/>
                  </a:outerShdw>
                </a:effectLst>
                <a:latin typeface="+mj-ea"/>
                <a:ea typeface="+mj-ea"/>
              </a:rPr>
              <a:t>” </a:t>
            </a:r>
            <a:endParaRPr lang="en-US" sz="4000" kern="0" dirty="0">
              <a:effectLst>
                <a:outerShdw blurRad="50800" dist="50800" dir="5400000" algn="ctr" rotWithShape="0">
                  <a:schemeClr val="bg2"/>
                </a:outerShdw>
              </a:effectLst>
              <a:latin typeface="+mj-ea"/>
              <a:ea typeface="+mj-ea"/>
            </a:endParaRPr>
          </a:p>
        </p:txBody>
      </p:sp>
      <p:pic>
        <p:nvPicPr>
          <p:cNvPr id="5" name="온라인 미디어 4" title="[￭ﾕﾜ￪ﾵﾭ￬ﾠﾄ￫ﾞﾘ￫ﾏﾙ￭ﾙﾔ] ￫ﾂﾘ￬ﾁﾜ ￭ﾒﾍ￬ﾊﾵ￬ﾝﾄ ￬ﾗﾆ￬ﾕﾤ ￬ﾖﾴ￫ﾨﾸ￫ﾋﾈ￬ﾝﾘ ￬ﾧﾀ￭ﾘﾜ">
            <a:hlinkClick r:id="" action="ppaction://media"/>
            <a:extLst>
              <a:ext uri="{FF2B5EF4-FFF2-40B4-BE49-F238E27FC236}">
                <a16:creationId xmlns:a16="http://schemas.microsoft.com/office/drawing/2014/main" xmlns="" id="{CB6DABD2-826E-46A6-96C4-F5744C62DAF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167440" y="989557"/>
            <a:ext cx="9786310" cy="5193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562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6000">
              <a:schemeClr val="accent1">
                <a:lumMod val="5000"/>
                <a:lumOff val="95000"/>
              </a:schemeClr>
            </a:gs>
            <a:gs pos="95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 txBox="1">
            <a:spLocks noGrp="1"/>
          </p:cNvSpPr>
          <p:nvPr>
            <p:ph type="body" idx="1"/>
          </p:nvPr>
        </p:nvSpPr>
        <p:spPr>
          <a:xfrm>
            <a:off x="838200" y="0"/>
            <a:ext cx="10515600" cy="617696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indent="0" latinLnBrk="1">
              <a:lnSpc>
                <a:spcPct val="100000"/>
              </a:lnSpc>
              <a:buNone/>
            </a:pPr>
            <a:r>
              <a:rPr lang="ko-KR" altLang="en-US" sz="2000" dirty="0"/>
              <a:t>풍습이란</a:t>
            </a:r>
            <a:r>
              <a:rPr lang="en-US" altLang="ko-KR" sz="2000" dirty="0"/>
              <a:t>? </a:t>
            </a:r>
          </a:p>
          <a:p>
            <a:pPr marL="114300" indent="0" latinLnBrk="1">
              <a:lnSpc>
                <a:spcPct val="100000"/>
              </a:lnSpc>
              <a:buNone/>
            </a:pPr>
            <a:endParaRPr lang="en-US" altLang="ko-KR" sz="2000" dirty="0"/>
          </a:p>
          <a:p>
            <a:pPr marL="114300" indent="0" latinLnBrk="1">
              <a:lnSpc>
                <a:spcPct val="100000"/>
              </a:lnSpc>
              <a:buNone/>
            </a:pPr>
            <a:r>
              <a:rPr lang="ko-KR" altLang="en-US" sz="2000" dirty="0"/>
              <a:t>소년은 어머니를 어디에 숨겼나요</a:t>
            </a:r>
            <a:r>
              <a:rPr lang="en-US" altLang="ko-KR" sz="2000" dirty="0"/>
              <a:t>?</a:t>
            </a:r>
          </a:p>
          <a:p>
            <a:pPr marL="114300" indent="0" latinLnBrk="1">
              <a:lnSpc>
                <a:spcPct val="100000"/>
              </a:lnSpc>
              <a:buNone/>
            </a:pPr>
            <a:endParaRPr lang="en-US" altLang="ko-KR" sz="2000" dirty="0"/>
          </a:p>
          <a:p>
            <a:pPr marL="114300" indent="0" latinLnBrk="1">
              <a:lnSpc>
                <a:spcPct val="100000"/>
              </a:lnSpc>
              <a:buNone/>
            </a:pPr>
            <a:r>
              <a:rPr lang="ko-KR" altLang="en-US" sz="2000" dirty="0"/>
              <a:t>소년은 왜 장터에</a:t>
            </a:r>
            <a:r>
              <a:rPr lang="en-US" altLang="ko-KR" sz="2000" dirty="0"/>
              <a:t>(market) </a:t>
            </a:r>
            <a:r>
              <a:rPr lang="ko-KR" altLang="en-US" sz="2000" dirty="0"/>
              <a:t>갔나요</a:t>
            </a:r>
            <a:r>
              <a:rPr lang="en-US" altLang="ko-KR" sz="2000" dirty="0"/>
              <a:t>?</a:t>
            </a:r>
          </a:p>
          <a:p>
            <a:pPr marL="114300" indent="0" latinLnBrk="1">
              <a:lnSpc>
                <a:spcPct val="100000"/>
              </a:lnSpc>
              <a:buNone/>
            </a:pPr>
            <a:endParaRPr lang="en-US" altLang="ko-KR" sz="2000" dirty="0"/>
          </a:p>
          <a:p>
            <a:pPr marL="114300" indent="0" latinLnBrk="1">
              <a:lnSpc>
                <a:spcPct val="100000"/>
              </a:lnSpc>
              <a:buNone/>
            </a:pPr>
            <a:r>
              <a:rPr lang="ko-KR" altLang="en-US" sz="2000" dirty="0"/>
              <a:t>중국 사신이 낸 세 가지 문제는 무엇인가요</a:t>
            </a:r>
            <a:r>
              <a:rPr lang="en-US" altLang="ko-KR" sz="2000" dirty="0"/>
              <a:t>?</a:t>
            </a:r>
          </a:p>
          <a:p>
            <a:pPr marL="114300" indent="0" latinLnBrk="1">
              <a:lnSpc>
                <a:spcPct val="100000"/>
              </a:lnSpc>
              <a:buNone/>
            </a:pPr>
            <a:endParaRPr lang="en-US" altLang="ko-KR" sz="2000" dirty="0"/>
          </a:p>
          <a:p>
            <a:pPr marL="114300" indent="0" latinLnBrk="1">
              <a:lnSpc>
                <a:spcPct val="100000"/>
              </a:lnSpc>
              <a:buNone/>
            </a:pPr>
            <a:endParaRPr lang="en-US" altLang="ko-KR" sz="2000" dirty="0"/>
          </a:p>
          <a:p>
            <a:pPr marL="114300" indent="0" latinLnBrk="1">
              <a:lnSpc>
                <a:spcPct val="100000"/>
              </a:lnSpc>
              <a:buNone/>
            </a:pPr>
            <a:r>
              <a:rPr lang="ko-KR" altLang="en-US" sz="2000" dirty="0"/>
              <a:t>아무도 풀지 못했던 세 문제의 답을 맞춘 사람은 누구인가요</a:t>
            </a:r>
            <a:r>
              <a:rPr lang="en-US" altLang="ko-KR" sz="2000" dirty="0"/>
              <a:t>?</a:t>
            </a:r>
          </a:p>
          <a:p>
            <a:pPr marL="114300" indent="0" latinLnBrk="1">
              <a:lnSpc>
                <a:spcPct val="100000"/>
              </a:lnSpc>
              <a:buNone/>
            </a:pPr>
            <a:endParaRPr lang="en-US" altLang="ko-KR" sz="2000" dirty="0"/>
          </a:p>
          <a:p>
            <a:pPr marL="114300" indent="0" latinLnBrk="1">
              <a:lnSpc>
                <a:spcPct val="100000"/>
              </a:lnSpc>
              <a:buNone/>
            </a:pPr>
            <a:r>
              <a:rPr lang="en-US" altLang="ko-KR" sz="2000" dirty="0"/>
              <a:t>‘</a:t>
            </a:r>
            <a:r>
              <a:rPr lang="ko-KR" altLang="en-US" sz="2000" dirty="0"/>
              <a:t>작은 고추가 맵다</a:t>
            </a:r>
            <a:r>
              <a:rPr lang="en-US" altLang="ko-KR" sz="2000" dirty="0"/>
              <a:t>’</a:t>
            </a:r>
            <a:r>
              <a:rPr lang="ko-KR" altLang="en-US" sz="2000" dirty="0"/>
              <a:t>라는 속담의 뜻을 생각해 보세요</a:t>
            </a:r>
            <a:r>
              <a:rPr lang="en-US" altLang="ko-KR" sz="2000" dirty="0"/>
              <a:t>.</a:t>
            </a:r>
          </a:p>
          <a:p>
            <a:pPr marL="114300" indent="0" latinLnBrk="1">
              <a:lnSpc>
                <a:spcPct val="100000"/>
              </a:lnSpc>
              <a:buNone/>
            </a:pPr>
            <a:endParaRPr lang="en-US" altLang="ko-KR" sz="2000" dirty="0"/>
          </a:p>
          <a:p>
            <a:pPr marL="114300" indent="0" latinLnBrk="1">
              <a:lnSpc>
                <a:spcPct val="100000"/>
              </a:lnSpc>
              <a:buNone/>
            </a:pPr>
            <a:r>
              <a:rPr lang="ko-KR" altLang="en-US" sz="2000" dirty="0"/>
              <a:t>소년은 무슨 곤충</a:t>
            </a:r>
            <a:r>
              <a:rPr lang="en-US" altLang="ko-KR" sz="2000" dirty="0"/>
              <a:t>(</a:t>
            </a:r>
            <a:r>
              <a:rPr lang="ko-KR" altLang="en-US" sz="2000" dirty="0"/>
              <a:t>벌레</a:t>
            </a:r>
            <a:r>
              <a:rPr lang="en-US" altLang="ko-KR" sz="2000" dirty="0"/>
              <a:t>)</a:t>
            </a:r>
            <a:r>
              <a:rPr lang="ko-KR" altLang="en-US" sz="2000" dirty="0"/>
              <a:t>을 이용하여 구슬을 꿰었을까요</a:t>
            </a:r>
            <a:r>
              <a:rPr lang="en-US" altLang="ko-KR" sz="2000" dirty="0"/>
              <a:t>?    </a:t>
            </a:r>
          </a:p>
          <a:p>
            <a:pPr marL="114300" indent="0" latinLnBrk="1">
              <a:lnSpc>
                <a:spcPct val="100000"/>
              </a:lnSpc>
              <a:buNone/>
            </a:pPr>
            <a:endParaRPr lang="ko-KR" altLang="en-US" sz="2000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F7455A9-B525-4745-9016-D0408A4AE548}"/>
              </a:ext>
            </a:extLst>
          </p:cNvPr>
          <p:cNvSpPr txBox="1"/>
          <p:nvPr/>
        </p:nvSpPr>
        <p:spPr>
          <a:xfrm>
            <a:off x="1394085" y="554637"/>
            <a:ext cx="99597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어떤 사회에서 오랫동안 지켜 내려와 그 사회 사람들이 지키는 질서나 습관</a:t>
            </a:r>
            <a:endParaRPr lang="en-US" altLang="ko-KR" dirty="0">
              <a:solidFill>
                <a:srgbClr val="FF0000"/>
              </a:solidFill>
            </a:endParaRPr>
          </a:p>
          <a:p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99D854A-7C04-4CAE-8BDA-4AF1B9FD9808}"/>
              </a:ext>
            </a:extLst>
          </p:cNvPr>
          <p:cNvSpPr txBox="1"/>
          <p:nvPr/>
        </p:nvSpPr>
        <p:spPr>
          <a:xfrm>
            <a:off x="1394085" y="1334125"/>
            <a:ext cx="2203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산속 동굴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0B5CFC4-C256-42ED-8F14-A09C4D61ED29}"/>
              </a:ext>
            </a:extLst>
          </p:cNvPr>
          <p:cNvSpPr txBox="1"/>
          <p:nvPr/>
        </p:nvSpPr>
        <p:spPr>
          <a:xfrm>
            <a:off x="1394085" y="2276112"/>
            <a:ext cx="5801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어머니께 조기를 드리고 싶어서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6FCC5B0-EA25-4589-97CA-9B960182E825}"/>
              </a:ext>
            </a:extLst>
          </p:cNvPr>
          <p:cNvSpPr txBox="1"/>
          <p:nvPr/>
        </p:nvSpPr>
        <p:spPr>
          <a:xfrm>
            <a:off x="1394084" y="3147933"/>
            <a:ext cx="87746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SzPts val="1100"/>
              <a:defRPr/>
            </a:pPr>
            <a:r>
              <a:rPr lang="ko-KR" altLang="en-US" dirty="0">
                <a:solidFill>
                  <a:srgbClr val="FF0000"/>
                </a:solidFill>
              </a:rPr>
              <a:t>구불구불한 구멍이 뚫린 구술에 실 꿰기</a:t>
            </a:r>
            <a:r>
              <a:rPr lang="en-US" altLang="ko-KR" dirty="0">
                <a:solidFill>
                  <a:srgbClr val="FF0000"/>
                </a:solidFill>
              </a:rPr>
              <a:t>, </a:t>
            </a:r>
            <a:r>
              <a:rPr lang="ko-KR" altLang="en-US" dirty="0">
                <a:solidFill>
                  <a:srgbClr val="FF0000"/>
                </a:solidFill>
              </a:rPr>
              <a:t>굵기가 똑같은 나무의 위아래 구분하기</a:t>
            </a:r>
            <a:r>
              <a:rPr lang="en-US" altLang="ko-KR" dirty="0">
                <a:solidFill>
                  <a:srgbClr val="FF0000"/>
                </a:solidFill>
              </a:rPr>
              <a:t>, </a:t>
            </a:r>
            <a:r>
              <a:rPr lang="ko-KR" altLang="en-US" dirty="0">
                <a:solidFill>
                  <a:srgbClr val="FF0000"/>
                </a:solidFill>
              </a:rPr>
              <a:t>똑같이 생긴 소 두 마리 중에서 어미 맞추기    </a:t>
            </a:r>
            <a:endParaRPr lang="en-US" altLang="ko-KR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1CC8630-036F-4C8C-A5A9-EB6FA432E704}"/>
              </a:ext>
            </a:extLst>
          </p:cNvPr>
          <p:cNvSpPr txBox="1"/>
          <p:nvPr/>
        </p:nvSpPr>
        <p:spPr>
          <a:xfrm>
            <a:off x="1394084" y="4409031"/>
            <a:ext cx="3552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소년의 어머니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184B6B4-5CD4-4CE9-B3AF-A4DEB285B78F}"/>
              </a:ext>
            </a:extLst>
          </p:cNvPr>
          <p:cNvSpPr txBox="1"/>
          <p:nvPr/>
        </p:nvSpPr>
        <p:spPr>
          <a:xfrm>
            <a:off x="1394084" y="5238740"/>
            <a:ext cx="1051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겉보기에 작고 볼품없는 사람이 오히려 재주가 더 뛰어날 수 있다는 의미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7909C31-55F5-4CB1-84EA-E4D4DCA2FEAF}"/>
              </a:ext>
            </a:extLst>
          </p:cNvPr>
          <p:cNvSpPr txBox="1"/>
          <p:nvPr/>
        </p:nvSpPr>
        <p:spPr>
          <a:xfrm>
            <a:off x="7345180" y="5735808"/>
            <a:ext cx="929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개미 </a:t>
            </a:r>
          </a:p>
        </p:txBody>
      </p:sp>
    </p:spTree>
    <p:extLst>
      <p:ext uri="{BB962C8B-B14F-4D97-AF65-F5344CB8AC3E}">
        <p14:creationId xmlns:p14="http://schemas.microsoft.com/office/powerpoint/2010/main" val="3823703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4" grpId="0"/>
      <p:bldP spid="7" grpId="0"/>
      <p:bldP spid="7" grpId="1"/>
      <p:bldP spid="8" grpId="0"/>
      <p:bldP spid="11" grpId="0"/>
      <p:bldP spid="1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6000">
              <a:schemeClr val="accent1">
                <a:lumMod val="5000"/>
                <a:lumOff val="95000"/>
              </a:schemeClr>
            </a:gs>
            <a:gs pos="95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 txBox="1">
            <a:spLocks noGrp="1"/>
          </p:cNvSpPr>
          <p:nvPr>
            <p:ph type="body" idx="1"/>
          </p:nvPr>
        </p:nvSpPr>
        <p:spPr>
          <a:xfrm>
            <a:off x="685800" y="1633028"/>
            <a:ext cx="10515600" cy="4495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635000" lvl="0" indent="-457200" algn="l" rtl="0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ingdings" panose="05000000000000000000" pitchFamily="2" charset="2"/>
              <a:buChar char="v"/>
            </a:pPr>
            <a:r>
              <a:rPr lang="ko-KR" altLang="en-US" dirty="0"/>
              <a:t>고려시대의 </a:t>
            </a:r>
            <a:r>
              <a:rPr lang="en-US" altLang="ko-KR" dirty="0"/>
              <a:t>‘</a:t>
            </a:r>
            <a:r>
              <a:rPr lang="ko-KR" altLang="en-US" dirty="0"/>
              <a:t>고려장</a:t>
            </a:r>
            <a:r>
              <a:rPr lang="en-US" altLang="ko-KR" dirty="0"/>
              <a:t>’ (</a:t>
            </a:r>
            <a:r>
              <a:rPr lang="ko-KR" altLang="en-US" dirty="0"/>
              <a:t>늙은 부모를 내다 버리는 법</a:t>
            </a:r>
            <a:r>
              <a:rPr lang="en-US" altLang="ko-KR" dirty="0"/>
              <a:t>)</a:t>
            </a:r>
            <a:r>
              <a:rPr lang="ko-KR" altLang="en-US" dirty="0"/>
              <a:t>이라는 끔찍한 풍습</a:t>
            </a:r>
            <a:r>
              <a:rPr lang="en-US" altLang="ko-KR" dirty="0"/>
              <a:t> </a:t>
            </a:r>
            <a:r>
              <a:rPr lang="ko-KR" altLang="en-US" dirty="0"/>
              <a:t>실제로 있었을까요</a:t>
            </a:r>
            <a:r>
              <a:rPr lang="en-US" altLang="ko-KR" dirty="0"/>
              <a:t>?</a:t>
            </a:r>
          </a:p>
          <a:p>
            <a:pPr marL="635000" lvl="0" indent="-457200" algn="l" rtl="0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ingdings" panose="05000000000000000000" pitchFamily="2" charset="2"/>
              <a:buChar char="v"/>
            </a:pPr>
            <a:r>
              <a:rPr lang="ko-KR" altLang="en-US" dirty="0"/>
              <a:t>우리가 자라는 동안 부모님께서는 온 정성을 다하여 우리를 보살펴 주십니다</a:t>
            </a:r>
            <a:r>
              <a:rPr lang="en-US" altLang="ko-KR" dirty="0"/>
              <a:t>. </a:t>
            </a:r>
            <a:r>
              <a:rPr lang="ko-KR" altLang="en-US" dirty="0"/>
              <a:t>반대로 시간이 지나 부모님이 나이 들고 약해지면 우리는 어떻게 보살펴 드려야 할까요</a:t>
            </a:r>
            <a:r>
              <a:rPr lang="en-US" altLang="ko-KR" dirty="0"/>
              <a:t>?</a:t>
            </a:r>
          </a:p>
          <a:p>
            <a:pPr marL="635000" lvl="0" indent="-457200" algn="l" rtl="0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ingdings" panose="05000000000000000000" pitchFamily="2" charset="2"/>
              <a:buChar char="v"/>
            </a:pPr>
            <a:endParaRPr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A37699A-91B2-450D-AA58-71C6DCB4C8BE}"/>
              </a:ext>
            </a:extLst>
          </p:cNvPr>
          <p:cNvSpPr txBox="1"/>
          <p:nvPr/>
        </p:nvSpPr>
        <p:spPr>
          <a:xfrm>
            <a:off x="491067" y="514350"/>
            <a:ext cx="10837333" cy="70788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/>
              <a:t>“</a:t>
            </a:r>
            <a:r>
              <a:rPr lang="ko-KR" altLang="en-US" sz="4000" dirty="0"/>
              <a:t>나쁜 풍습을 없앤 어머니의 지혜</a:t>
            </a:r>
            <a:r>
              <a:rPr lang="en-US" altLang="ko-KR" sz="4000" dirty="0"/>
              <a:t>“</a:t>
            </a:r>
            <a:r>
              <a:rPr lang="ko-KR" altLang="en-US" sz="4000" dirty="0"/>
              <a:t> 생각해 보기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0528751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6000">
              <a:schemeClr val="accent1">
                <a:lumMod val="5000"/>
                <a:lumOff val="95000"/>
              </a:schemeClr>
            </a:gs>
            <a:gs pos="95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A105464-B6CB-4AF4-8F67-8BF639F58B6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Google Shape;99;p3">
            <a:extLst>
              <a:ext uri="{FF2B5EF4-FFF2-40B4-BE49-F238E27FC236}">
                <a16:creationId xmlns:a16="http://schemas.microsoft.com/office/drawing/2014/main" xmlns="" id="{41F2A3B5-CE4E-4920-BA0E-88C71C8DB4B0}"/>
              </a:ext>
            </a:extLst>
          </p:cNvPr>
          <p:cNvSpPr txBox="1">
            <a:spLocks/>
          </p:cNvSpPr>
          <p:nvPr/>
        </p:nvSpPr>
        <p:spPr>
          <a:xfrm>
            <a:off x="736599" y="250825"/>
            <a:ext cx="6324600" cy="739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ko-KR" altLang="en-US" sz="3200" kern="0" dirty="0">
                <a:latin typeface="+mj-ea"/>
                <a:ea typeface="+mj-ea"/>
              </a:rPr>
              <a:t/>
            </a:r>
            <a:br>
              <a:rPr lang="ko-KR" altLang="en-US" sz="3200" kern="0" dirty="0">
                <a:latin typeface="+mj-ea"/>
                <a:ea typeface="+mj-ea"/>
              </a:rPr>
            </a:br>
            <a:r>
              <a:rPr lang="ko-KR" altLang="en-US" sz="3200" kern="0" dirty="0">
                <a:latin typeface="+mj-ea"/>
                <a:ea typeface="+mj-ea"/>
              </a:rPr>
              <a:t> </a:t>
            </a:r>
            <a:r>
              <a:rPr lang="ko-KR" altLang="en-US" sz="3200" b="1" kern="0" dirty="0">
                <a:latin typeface="+mj-ea"/>
                <a:ea typeface="+mj-ea"/>
              </a:rPr>
              <a:t>발음</a:t>
            </a:r>
            <a:r>
              <a:rPr lang="ko-KR" altLang="en-US" sz="3200" kern="0" dirty="0">
                <a:latin typeface="+mj-ea"/>
                <a:ea typeface="+mj-ea"/>
              </a:rPr>
              <a:t> 공부하기     </a:t>
            </a:r>
            <a:r>
              <a:rPr lang="ko-KR" altLang="en-US" sz="3200" kern="0" dirty="0">
                <a:latin typeface="+mj-ea"/>
                <a:ea typeface="+mj-ea"/>
                <a:cs typeface="Arial" panose="020B0604020202020204" pitchFamily="34" charset="0"/>
              </a:rPr>
              <a:t>► </a:t>
            </a:r>
            <a:r>
              <a:rPr lang="ko-KR" altLang="en-US" sz="3200" b="1" kern="0" dirty="0">
                <a:latin typeface="+mj-ea"/>
                <a:ea typeface="+mj-ea"/>
              </a:rPr>
              <a:t>겹받침 ‘</a:t>
            </a:r>
            <a:r>
              <a:rPr lang="ko-KR" altLang="en-US" sz="3200" b="1" kern="0" dirty="0" err="1">
                <a:latin typeface="+mj-ea"/>
                <a:ea typeface="+mj-ea"/>
              </a:rPr>
              <a:t>ㄻ</a:t>
            </a:r>
            <a:r>
              <a:rPr lang="ko-KR" altLang="en-US" sz="3200" b="1" kern="0" dirty="0">
                <a:latin typeface="+mj-ea"/>
                <a:ea typeface="+mj-ea"/>
              </a:rPr>
              <a:t>’</a:t>
            </a:r>
            <a:br>
              <a:rPr lang="ko-KR" altLang="en-US" sz="3200" b="1" kern="0" dirty="0">
                <a:latin typeface="+mj-ea"/>
                <a:ea typeface="+mj-ea"/>
              </a:rPr>
            </a:br>
            <a:endParaRPr lang="ko-KR" altLang="en-US" sz="3200" kern="0" dirty="0">
              <a:latin typeface="+mj-ea"/>
              <a:ea typeface="+mj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32812DA-9BB1-49E7-89A0-0180FDB554A7}"/>
              </a:ext>
            </a:extLst>
          </p:cNvPr>
          <p:cNvSpPr txBox="1"/>
          <p:nvPr/>
        </p:nvSpPr>
        <p:spPr>
          <a:xfrm>
            <a:off x="812799" y="990600"/>
            <a:ext cx="10837333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50000"/>
              </a:lnSpc>
              <a:buFont typeface="Wingdings" panose="05000000000000000000" pitchFamily="2" charset="2"/>
              <a:buChar char="§"/>
            </a:pPr>
            <a:r>
              <a:rPr lang="ko-KR" altLang="en-US" sz="2400" dirty="0"/>
              <a:t>겹받침 </a:t>
            </a:r>
            <a:r>
              <a:rPr lang="en-US" altLang="ko-KR" sz="2400" dirty="0"/>
              <a:t>‘</a:t>
            </a:r>
            <a:r>
              <a:rPr lang="ko-KR" altLang="en-US" sz="2400" dirty="0" err="1"/>
              <a:t>ㄻ</a:t>
            </a:r>
            <a:r>
              <a:rPr lang="en-US" altLang="ko-KR" sz="2400" dirty="0"/>
              <a:t>’ </a:t>
            </a:r>
            <a:r>
              <a:rPr lang="ko-KR" altLang="en-US" sz="2400" dirty="0"/>
              <a:t>뒤에</a:t>
            </a:r>
            <a:r>
              <a:rPr lang="en-US" altLang="ko-KR" sz="2400" dirty="0"/>
              <a:t> </a:t>
            </a:r>
            <a:r>
              <a:rPr lang="ko-KR" altLang="en-US" sz="2400" dirty="0"/>
              <a:t>모음이 오는 경우</a:t>
            </a:r>
            <a:r>
              <a:rPr lang="en-US" altLang="ko-KR" sz="2400" dirty="0"/>
              <a:t>: </a:t>
            </a:r>
            <a:r>
              <a:rPr lang="ko-KR" altLang="en-US" sz="2400" dirty="0"/>
              <a:t>그대로 </a:t>
            </a:r>
            <a:r>
              <a:rPr lang="en-US" altLang="ko-KR" sz="2400" dirty="0"/>
              <a:t>‘</a:t>
            </a:r>
            <a:r>
              <a:rPr lang="ko-KR" altLang="en-US" sz="2400" dirty="0"/>
              <a:t>ㄹ</a:t>
            </a:r>
            <a:r>
              <a:rPr lang="en-US" altLang="ko-KR" sz="2400" dirty="0"/>
              <a:t>’, ‘</a:t>
            </a:r>
            <a:r>
              <a:rPr lang="ko-KR" altLang="en-US" sz="2400" dirty="0"/>
              <a:t>ㅁ</a:t>
            </a:r>
            <a:r>
              <a:rPr lang="en-US" altLang="ko-KR" sz="2400" dirty="0"/>
              <a:t>‘</a:t>
            </a:r>
            <a:r>
              <a:rPr lang="ko-KR" altLang="en-US" sz="2400" dirty="0"/>
              <a:t>을 모두 발음</a:t>
            </a:r>
            <a:r>
              <a:rPr lang="en-US" altLang="ko-KR" sz="2400" dirty="0"/>
              <a:t>. </a:t>
            </a:r>
            <a:r>
              <a:rPr lang="ko-KR" altLang="en-US" sz="2400" dirty="0"/>
              <a:t>이때 </a:t>
            </a:r>
            <a:r>
              <a:rPr lang="en-US" altLang="ko-KR" sz="2400" dirty="0"/>
              <a:t>‘</a:t>
            </a:r>
            <a:r>
              <a:rPr lang="ko-KR" altLang="en-US" sz="2400" dirty="0"/>
              <a:t>ㄹ</a:t>
            </a:r>
            <a:r>
              <a:rPr lang="en-US" altLang="ko-KR" sz="2400" dirty="0"/>
              <a:t>‘</a:t>
            </a:r>
            <a:r>
              <a:rPr lang="ko-KR" altLang="en-US" sz="2400" dirty="0"/>
              <a:t>은 앞 글자의 받침으로 읽고</a:t>
            </a:r>
            <a:r>
              <a:rPr lang="en-US" altLang="ko-KR" sz="2400" dirty="0"/>
              <a:t>, ‘</a:t>
            </a:r>
            <a:r>
              <a:rPr lang="ko-KR" altLang="en-US" sz="2400" dirty="0"/>
              <a:t>ㅁ</a:t>
            </a:r>
            <a:r>
              <a:rPr lang="en-US" altLang="ko-KR" sz="2400" dirty="0"/>
              <a:t>’</a:t>
            </a:r>
            <a:r>
              <a:rPr lang="ko-KR" altLang="en-US" sz="2400" dirty="0"/>
              <a:t>은 뒷글자의 첫소리로 읽는다</a:t>
            </a:r>
            <a:r>
              <a:rPr lang="en-US" altLang="ko-KR" sz="2400" dirty="0"/>
              <a:t>.</a:t>
            </a:r>
          </a:p>
          <a:p>
            <a:pPr>
              <a:lnSpc>
                <a:spcPct val="250000"/>
              </a:lnSpc>
            </a:pPr>
            <a:r>
              <a:rPr lang="ko-KR" altLang="en-US" sz="2400" dirty="0"/>
              <a:t>예</a:t>
            </a:r>
            <a:r>
              <a:rPr lang="en-US" altLang="ko-KR" sz="2400" dirty="0"/>
              <a:t>) </a:t>
            </a:r>
            <a:r>
              <a:rPr lang="ko-KR" altLang="en-US" sz="2400" dirty="0">
                <a:solidFill>
                  <a:srgbClr val="FF0000"/>
                </a:solidFill>
              </a:rPr>
              <a:t>젊어</a:t>
            </a:r>
            <a:r>
              <a:rPr lang="ko-KR" altLang="en-US" sz="2400" dirty="0"/>
              <a:t>요 </a:t>
            </a:r>
            <a:r>
              <a:rPr lang="en-US" altLang="ko-KR" sz="2400" dirty="0"/>
              <a:t>[</a:t>
            </a:r>
            <a:r>
              <a:rPr lang="ko-KR" altLang="en-US" sz="2400" dirty="0" err="1">
                <a:solidFill>
                  <a:srgbClr val="FF0000"/>
                </a:solidFill>
              </a:rPr>
              <a:t>절머</a:t>
            </a:r>
            <a:r>
              <a:rPr lang="ko-KR" altLang="en-US" sz="2400" dirty="0" err="1"/>
              <a:t>요</a:t>
            </a:r>
            <a:r>
              <a:rPr lang="en-US" altLang="ko-KR" sz="2400" dirty="0"/>
              <a:t>]       </a:t>
            </a:r>
            <a:r>
              <a:rPr lang="ko-KR" altLang="en-US" sz="2400" dirty="0">
                <a:solidFill>
                  <a:srgbClr val="FF0000"/>
                </a:solidFill>
              </a:rPr>
              <a:t>굶어</a:t>
            </a:r>
            <a:r>
              <a:rPr lang="ko-KR" altLang="en-US" sz="2400" dirty="0"/>
              <a:t>요 </a:t>
            </a:r>
            <a:r>
              <a:rPr lang="en-US" altLang="ko-KR" sz="2400" dirty="0"/>
              <a:t>[</a:t>
            </a:r>
            <a:r>
              <a:rPr lang="ko-KR" altLang="en-US" sz="2400" dirty="0" err="1">
                <a:solidFill>
                  <a:srgbClr val="FF0000"/>
                </a:solidFill>
              </a:rPr>
              <a:t>굴머</a:t>
            </a:r>
            <a:r>
              <a:rPr lang="ko-KR" altLang="en-US" sz="2400" dirty="0" err="1"/>
              <a:t>요</a:t>
            </a:r>
            <a:r>
              <a:rPr lang="en-US" altLang="ko-KR" sz="2400" dirty="0"/>
              <a:t>]        </a:t>
            </a:r>
            <a:r>
              <a:rPr lang="ko-KR" altLang="en-US" sz="2400" dirty="0">
                <a:solidFill>
                  <a:srgbClr val="FF0000"/>
                </a:solidFill>
              </a:rPr>
              <a:t>닮아</a:t>
            </a:r>
            <a:r>
              <a:rPr lang="ko-KR" altLang="en-US" sz="2400" dirty="0"/>
              <a:t>요 </a:t>
            </a:r>
            <a:r>
              <a:rPr lang="en-US" altLang="ko-KR" sz="2400" dirty="0"/>
              <a:t>[</a:t>
            </a:r>
            <a:r>
              <a:rPr lang="ko-KR" altLang="en-US" sz="2400" dirty="0">
                <a:solidFill>
                  <a:srgbClr val="FF0000"/>
                </a:solidFill>
              </a:rPr>
              <a:t>달마</a:t>
            </a:r>
            <a:r>
              <a:rPr lang="ko-KR" altLang="en-US" sz="2400" dirty="0"/>
              <a:t>요</a:t>
            </a:r>
            <a:r>
              <a:rPr lang="en-US" altLang="ko-KR" sz="2400" dirty="0"/>
              <a:t>]</a:t>
            </a:r>
          </a:p>
          <a:p>
            <a:pPr marL="342900" indent="-34290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ko-KR" altLang="en-US" sz="2400" dirty="0"/>
              <a:t>뒤에 자음이 오는 경우</a:t>
            </a:r>
            <a:r>
              <a:rPr lang="en-US" altLang="ko-KR" sz="2400" dirty="0"/>
              <a:t>: ‘</a:t>
            </a:r>
            <a:r>
              <a:rPr lang="ko-KR" altLang="en-US" sz="2400" dirty="0"/>
              <a:t>ㅁ</a:t>
            </a:r>
            <a:r>
              <a:rPr lang="en-US" altLang="ko-KR" sz="2400" dirty="0"/>
              <a:t>’</a:t>
            </a:r>
            <a:r>
              <a:rPr lang="ko-KR" altLang="en-US" sz="2400" dirty="0"/>
              <a:t>만 발음하고 뒤의 자음은 된소리로 발음된다</a:t>
            </a:r>
            <a:r>
              <a:rPr lang="en-US" altLang="ko-KR" sz="2400" dirty="0"/>
              <a:t>.     </a:t>
            </a:r>
          </a:p>
          <a:p>
            <a:pPr>
              <a:lnSpc>
                <a:spcPct val="250000"/>
              </a:lnSpc>
            </a:pPr>
            <a:r>
              <a:rPr lang="ko-KR" altLang="en-US" sz="2400" dirty="0"/>
              <a:t>예</a:t>
            </a:r>
            <a:r>
              <a:rPr lang="en-US" altLang="ko-KR" sz="2400" dirty="0"/>
              <a:t>) </a:t>
            </a:r>
            <a:r>
              <a:rPr lang="ko-KR" altLang="en-US" sz="2400" dirty="0">
                <a:solidFill>
                  <a:srgbClr val="FF0000"/>
                </a:solidFill>
              </a:rPr>
              <a:t>젊습</a:t>
            </a:r>
            <a:r>
              <a:rPr lang="ko-KR" altLang="en-US" sz="2400" dirty="0"/>
              <a:t>니다 </a:t>
            </a:r>
            <a:r>
              <a:rPr lang="en-US" altLang="ko-KR" sz="2400" dirty="0"/>
              <a:t>[</a:t>
            </a:r>
            <a:r>
              <a:rPr lang="ko-KR" altLang="en-US" sz="2400" dirty="0" err="1">
                <a:solidFill>
                  <a:srgbClr val="FF0000"/>
                </a:solidFill>
              </a:rPr>
              <a:t>점씁</a:t>
            </a:r>
            <a:r>
              <a:rPr lang="ko-KR" altLang="en-US" sz="2400" dirty="0" err="1"/>
              <a:t>니다</a:t>
            </a:r>
            <a:r>
              <a:rPr lang="en-US" altLang="ko-KR" sz="2400" dirty="0"/>
              <a:t>]        </a:t>
            </a:r>
            <a:r>
              <a:rPr lang="ko-KR" altLang="en-US" sz="2400" dirty="0">
                <a:solidFill>
                  <a:srgbClr val="FF0000"/>
                </a:solidFill>
              </a:rPr>
              <a:t>굶고 </a:t>
            </a:r>
            <a:r>
              <a:rPr lang="en-US" altLang="ko-KR" sz="2400" dirty="0"/>
              <a:t>[</a:t>
            </a:r>
            <a:r>
              <a:rPr lang="ko-KR" altLang="en-US" sz="2400" dirty="0" err="1">
                <a:solidFill>
                  <a:srgbClr val="FF0000"/>
                </a:solidFill>
              </a:rPr>
              <a:t>굼꼬</a:t>
            </a:r>
            <a:r>
              <a:rPr lang="en-US" altLang="ko-KR" sz="2400" dirty="0"/>
              <a:t>]         </a:t>
            </a:r>
            <a:r>
              <a:rPr lang="ko-KR" altLang="en-US" sz="2400" dirty="0">
                <a:solidFill>
                  <a:srgbClr val="FF0000"/>
                </a:solidFill>
              </a:rPr>
              <a:t>닮고 </a:t>
            </a:r>
            <a:r>
              <a:rPr lang="en-US" altLang="ko-KR" sz="2400" dirty="0"/>
              <a:t>[</a:t>
            </a:r>
            <a:r>
              <a:rPr lang="ko-KR" altLang="en-US" sz="2400" dirty="0" err="1">
                <a:solidFill>
                  <a:srgbClr val="FF0000"/>
                </a:solidFill>
              </a:rPr>
              <a:t>담꼬</a:t>
            </a:r>
            <a:r>
              <a:rPr lang="en-US" altLang="ko-KR" sz="2400" dirty="0"/>
              <a:t>]</a:t>
            </a:r>
          </a:p>
          <a:p>
            <a:pPr>
              <a:lnSpc>
                <a:spcPct val="250000"/>
              </a:lnSpc>
            </a:pPr>
            <a:endParaRPr lang="en-US" altLang="ko-KR" sz="2400" dirty="0"/>
          </a:p>
          <a:p>
            <a:pPr>
              <a:lnSpc>
                <a:spcPct val="250000"/>
              </a:lnSpc>
            </a:pP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799401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6000">
              <a:schemeClr val="accent1">
                <a:lumMod val="5000"/>
                <a:lumOff val="95000"/>
              </a:schemeClr>
            </a:gs>
            <a:gs pos="95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876FAB12-C291-4AF8-BA0E-9DD099FED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ko-KR" altLang="en-US" sz="4000" dirty="0"/>
              <a:t>예문을 큰 소리로 읽어 봅시다</a:t>
            </a:r>
            <a:r>
              <a:rPr lang="en-US" altLang="ko-KR" sz="4000" dirty="0"/>
              <a:t>. </a:t>
            </a:r>
            <a:endParaRPr lang="en-US" sz="4000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3AAC23C7-FFEA-432A-AE62-107F92FE7D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ko-KR" altLang="en-US" sz="3200" dirty="0"/>
              <a:t>우리 할머니는 </a:t>
            </a:r>
            <a:r>
              <a:rPr lang="ko-KR" altLang="en-US" sz="3200" dirty="0">
                <a:solidFill>
                  <a:srgbClr val="FF0000"/>
                </a:solidFill>
              </a:rPr>
              <a:t>젊어</a:t>
            </a:r>
            <a:r>
              <a:rPr lang="ko-KR" altLang="en-US" sz="3200" dirty="0"/>
              <a:t> 보입니다</a:t>
            </a:r>
            <a:r>
              <a:rPr lang="en-US" altLang="ko-KR" sz="3200" dirty="0"/>
              <a:t>. 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ko-KR" altLang="en-US" sz="3200" dirty="0"/>
              <a:t>저는 아빠를 </a:t>
            </a:r>
            <a:r>
              <a:rPr lang="ko-KR" altLang="en-US" sz="3200" dirty="0">
                <a:solidFill>
                  <a:srgbClr val="FF0000"/>
                </a:solidFill>
              </a:rPr>
              <a:t>닮고</a:t>
            </a:r>
            <a:r>
              <a:rPr lang="ko-KR" altLang="en-US" sz="3200" dirty="0"/>
              <a:t> 동생은 엄마를 </a:t>
            </a:r>
            <a:r>
              <a:rPr lang="ko-KR" altLang="en-US" sz="3200" dirty="0">
                <a:solidFill>
                  <a:srgbClr val="FF0000"/>
                </a:solidFill>
              </a:rPr>
              <a:t>닮았어요</a:t>
            </a:r>
            <a:r>
              <a:rPr lang="en-US" altLang="ko-KR" sz="3200" dirty="0"/>
              <a:t>.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ko-KR" altLang="en-US" sz="3200" dirty="0"/>
              <a:t>하루 </a:t>
            </a:r>
            <a:r>
              <a:rPr lang="ko-KR" altLang="en-US" sz="3200" dirty="0">
                <a:solidFill>
                  <a:srgbClr val="FF0000"/>
                </a:solidFill>
              </a:rPr>
              <a:t>굶었더니</a:t>
            </a:r>
            <a:r>
              <a:rPr lang="ko-KR" altLang="en-US" sz="3200" dirty="0"/>
              <a:t> 배가 너무 </a:t>
            </a:r>
            <a:r>
              <a:rPr lang="ko-KR" altLang="en-US" sz="3200" dirty="0" err="1"/>
              <a:t>고파요</a:t>
            </a:r>
            <a:r>
              <a:rPr lang="en-US" altLang="ko-KR" sz="3200" dirty="0"/>
              <a:t>.  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§"/>
            </a:pPr>
            <a:endParaRPr lang="en-US" altLang="ko-KR" sz="3200" dirty="0"/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v"/>
            </a:pPr>
            <a:endParaRPr lang="en-US" sz="32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680EAF17-4A75-415B-8C37-79857CCE3F6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51704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19C11806-01E2-4485-A44C-AC7C46A322E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E52E89BE-CD5F-4F70-8221-83AF42C8E2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1733" y="2275"/>
            <a:ext cx="8873068" cy="61806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E75442D-3218-48D1-993C-604A52327C6D}"/>
              </a:ext>
            </a:extLst>
          </p:cNvPr>
          <p:cNvSpPr txBox="1"/>
          <p:nvPr/>
        </p:nvSpPr>
        <p:spPr>
          <a:xfrm>
            <a:off x="84369" y="5628945"/>
            <a:ext cx="1405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/>
              <a:t>교재 </a:t>
            </a:r>
            <a:r>
              <a:rPr lang="en-US" altLang="ko-KR" sz="2000" b="1" dirty="0"/>
              <a:t>P.108</a:t>
            </a:r>
            <a:endParaRPr lang="ko-KR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0832423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6000">
              <a:schemeClr val="accent1">
                <a:lumMod val="5000"/>
                <a:lumOff val="95000"/>
              </a:schemeClr>
            </a:gs>
            <a:gs pos="95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876FAB12-C291-4AF8-BA0E-9DD099FED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1675"/>
          </a:xfrm>
          <a:solidFill>
            <a:schemeClr val="lt1"/>
          </a:solidFill>
        </p:spPr>
        <p:txBody>
          <a:bodyPr/>
          <a:lstStyle/>
          <a:p>
            <a:r>
              <a:rPr lang="en-US" dirty="0">
                <a:effectLst>
                  <a:outerShdw blurRad="50800" dist="50800" dir="5400000" algn="ctr" rotWithShape="0">
                    <a:schemeClr val="accent1"/>
                  </a:outerShdw>
                </a:effectLst>
              </a:rPr>
              <a:t>Reference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3AAC23C7-FFEA-432A-AE62-107F92FE7D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066800"/>
            <a:ext cx="10515600" cy="5110163"/>
          </a:xfrm>
          <a:solidFill>
            <a:schemeClr val="lt1"/>
          </a:solidFill>
        </p:spPr>
        <p:txBody>
          <a:bodyPr>
            <a:normAutofit/>
          </a:bodyPr>
          <a:lstStyle/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en-US" altLang="ko-KR" sz="1600" dirty="0"/>
              <a:t> </a:t>
            </a:r>
            <a:r>
              <a:rPr lang="ko-KR" altLang="en-US" sz="1600" dirty="0"/>
              <a:t>재외동포를 위한 한국어 </a:t>
            </a:r>
            <a:r>
              <a:rPr lang="en-US" altLang="ko-KR" sz="1600" dirty="0"/>
              <a:t>2-1 (</a:t>
            </a:r>
            <a:r>
              <a:rPr lang="ko-KR" altLang="en-US" sz="1600" dirty="0"/>
              <a:t>영어권</a:t>
            </a:r>
            <a:r>
              <a:rPr lang="en-US" altLang="ko-KR" sz="1600" dirty="0"/>
              <a:t>). </a:t>
            </a:r>
            <a:r>
              <a:rPr lang="ko-KR" altLang="en-US" sz="1600" dirty="0"/>
              <a:t>교육부 국립국제교육원</a:t>
            </a: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ko-KR" altLang="en-US" sz="1600" dirty="0"/>
              <a:t>재외동포를 위한 한국어 </a:t>
            </a:r>
            <a:r>
              <a:rPr lang="en-US" altLang="ko-KR" sz="1600" dirty="0"/>
              <a:t>2-1 (</a:t>
            </a:r>
            <a:r>
              <a:rPr lang="ko-KR" altLang="en-US" sz="1600" dirty="0"/>
              <a:t>범용</a:t>
            </a:r>
            <a:r>
              <a:rPr lang="en-US" altLang="ko-KR" sz="1600" dirty="0"/>
              <a:t>). </a:t>
            </a:r>
            <a:r>
              <a:rPr lang="ko-KR" altLang="en-US" sz="1600" dirty="0"/>
              <a:t>교육부 국립국제교육원</a:t>
            </a: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ko-KR" altLang="en-US" sz="1600" dirty="0"/>
              <a:t>한글학교 </a:t>
            </a:r>
            <a:r>
              <a:rPr lang="ko-KR" altLang="en-US" sz="1600" dirty="0" err="1"/>
              <a:t>학생용</a:t>
            </a:r>
            <a:r>
              <a:rPr lang="ko-KR" altLang="en-US" sz="1600" dirty="0"/>
              <a:t> 동화로 배우는 한국어</a:t>
            </a:r>
            <a:r>
              <a:rPr lang="en-US" altLang="ko-KR" sz="1600" dirty="0"/>
              <a:t>. </a:t>
            </a:r>
            <a:r>
              <a:rPr lang="ko-KR" altLang="en-US" sz="1600" dirty="0"/>
              <a:t>재외동포교육진흥재단</a:t>
            </a: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ko-KR" altLang="en-US" sz="1600" dirty="0"/>
              <a:t>한국어 </a:t>
            </a:r>
            <a:r>
              <a:rPr lang="en-US" altLang="ko-KR" sz="1600" dirty="0"/>
              <a:t>3. </a:t>
            </a:r>
            <a:r>
              <a:rPr lang="ko-KR" altLang="en-US" sz="1600" dirty="0"/>
              <a:t>한국교육과정 평가원</a:t>
            </a:r>
            <a:r>
              <a:rPr lang="en-US" altLang="ko-KR" sz="1600" dirty="0"/>
              <a:t>. </a:t>
            </a:r>
            <a:r>
              <a:rPr lang="ko-KR" altLang="en-US" sz="1600" dirty="0"/>
              <a:t>국제교육진흥원</a:t>
            </a: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en-US" altLang="ko-KR" sz="1600" dirty="0">
                <a:hlinkClick r:id="rId3"/>
              </a:rPr>
              <a:t>https://www.youtube.com/watch?v=2H9zH_mZyNA&amp;t=120s</a:t>
            </a: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en-US" altLang="ko-KR" sz="1600" dirty="0">
                <a:hlinkClick r:id="rId4"/>
              </a:rPr>
              <a:t>https://quizlet.com/_8ccmz6?x=1jqt&amp;i=2tig8t</a:t>
            </a: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en-US" altLang="ko-KR" sz="1600" dirty="0">
                <a:hlinkClick r:id="rId5"/>
              </a:rPr>
              <a:t>https://youtu.be/B2M7ufBqcug</a:t>
            </a: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en-US" altLang="ko-KR" sz="1600" dirty="0">
                <a:hlinkClick r:id="rId6"/>
              </a:rPr>
              <a:t>https://www.youtube.com/watch?v=pXhrzUrbmJQ</a:t>
            </a: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en-US" altLang="ko-KR" sz="1600" dirty="0">
                <a:hlinkClick r:id="rId7"/>
              </a:rPr>
              <a:t>http://www.donga.com/news/article/all/20110904/40055358/4</a:t>
            </a:r>
            <a:endParaRPr lang="ko-KR" altLang="en-US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sz="16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680EAF17-4A75-415B-8C37-79857CCE3F6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4437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BA5D6A04-E072-4791-90EE-FAF3268CEC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-1"/>
            <a:ext cx="12191999" cy="618294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pic>
        <p:nvPicPr>
          <p:cNvPr id="3" name="Track 034">
            <a:hlinkClick r:id="" action="ppaction://media"/>
            <a:extLst>
              <a:ext uri="{FF2B5EF4-FFF2-40B4-BE49-F238E27FC236}">
                <a16:creationId xmlns:a16="http://schemas.microsoft.com/office/drawing/2014/main" xmlns="" id="{34069CCA-C1D9-43AA-8ACC-A5CDD5B0FF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GlowEdges trans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05332" y="522658"/>
            <a:ext cx="745067" cy="745067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717EC27-5C64-40B6-AF9F-A0FBE2141645}"/>
              </a:ext>
            </a:extLst>
          </p:cNvPr>
          <p:cNvSpPr txBox="1"/>
          <p:nvPr/>
        </p:nvSpPr>
        <p:spPr>
          <a:xfrm>
            <a:off x="8359080" y="5536611"/>
            <a:ext cx="3813865" cy="646331"/>
          </a:xfrm>
          <a:prstGeom prst="rect">
            <a:avLst/>
          </a:prstGeom>
          <a:solidFill>
            <a:schemeClr val="lt1"/>
          </a:solidFill>
        </p:spPr>
        <p:txBody>
          <a:bodyPr wrap="none" rtlCol="0">
            <a:spAutoFit/>
          </a:bodyPr>
          <a:lstStyle/>
          <a:p>
            <a:r>
              <a:rPr lang="ko-KR" altLang="en-US" b="1" dirty="0"/>
              <a:t>연주</a:t>
            </a:r>
            <a:r>
              <a:rPr lang="en-US" altLang="ko-KR" b="1" dirty="0"/>
              <a:t>: musical performance</a:t>
            </a:r>
          </a:p>
          <a:p>
            <a:r>
              <a:rPr lang="ko-KR" altLang="en-US" b="1" dirty="0"/>
              <a:t>연주하다</a:t>
            </a:r>
            <a:r>
              <a:rPr lang="en-US" altLang="ko-KR" b="1" dirty="0"/>
              <a:t>: to</a:t>
            </a:r>
            <a:r>
              <a:rPr lang="ko-KR" altLang="en-US" b="1" dirty="0"/>
              <a:t> </a:t>
            </a:r>
            <a:r>
              <a:rPr lang="en-US" altLang="ko-KR" b="1" dirty="0"/>
              <a:t>play/perform (music)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2318815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7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56B9D4EB-1D5D-4AAA-934F-5E41A75667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0" y="48524"/>
            <a:ext cx="7315200" cy="618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5018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0467BAC3-1435-4562-BFC5-00BE05E709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0" y="0"/>
            <a:ext cx="7315200" cy="6197600"/>
          </a:xfrm>
          <a:prstGeom prst="rect">
            <a:avLst/>
          </a:prstGeom>
        </p:spPr>
      </p:pic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xmlns="" id="{ADE381A3-CE3A-40BD-B142-84A3A5D101A5}"/>
              </a:ext>
            </a:extLst>
          </p:cNvPr>
          <p:cNvSpPr/>
          <p:nvPr/>
        </p:nvSpPr>
        <p:spPr>
          <a:xfrm>
            <a:off x="3742267" y="2658533"/>
            <a:ext cx="1507066" cy="27093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xmlns="" id="{657BBF92-F511-4AF2-B857-EA52C591F0D0}"/>
              </a:ext>
            </a:extLst>
          </p:cNvPr>
          <p:cNvSpPr/>
          <p:nvPr/>
        </p:nvSpPr>
        <p:spPr>
          <a:xfrm>
            <a:off x="2573867" y="5706533"/>
            <a:ext cx="1507066" cy="27093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xmlns="" id="{06E56FC4-7063-4759-B713-99D8230628CD}"/>
              </a:ext>
            </a:extLst>
          </p:cNvPr>
          <p:cNvSpPr/>
          <p:nvPr/>
        </p:nvSpPr>
        <p:spPr>
          <a:xfrm>
            <a:off x="6815666" y="4758268"/>
            <a:ext cx="1507066" cy="27093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xmlns="" id="{480CF6A1-F5EB-4A8E-BAC5-9B2FB55883B3}"/>
              </a:ext>
            </a:extLst>
          </p:cNvPr>
          <p:cNvSpPr/>
          <p:nvPr/>
        </p:nvSpPr>
        <p:spPr>
          <a:xfrm>
            <a:off x="3623733" y="4758267"/>
            <a:ext cx="1507066" cy="27093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xmlns="" id="{AAC2BFDB-AA1E-43A4-97E5-765256B6081A}"/>
              </a:ext>
            </a:extLst>
          </p:cNvPr>
          <p:cNvSpPr/>
          <p:nvPr/>
        </p:nvSpPr>
        <p:spPr>
          <a:xfrm>
            <a:off x="6756402" y="2658533"/>
            <a:ext cx="1507066" cy="27093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xmlns="" id="{4E74358F-3E0B-40B5-B462-9F8AE7CA7173}"/>
              </a:ext>
            </a:extLst>
          </p:cNvPr>
          <p:cNvSpPr/>
          <p:nvPr/>
        </p:nvSpPr>
        <p:spPr>
          <a:xfrm>
            <a:off x="8111067" y="5706533"/>
            <a:ext cx="1507066" cy="27093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xmlns="" id="{6A0145D0-6F4E-4ADD-8627-A55FC39ADD18}"/>
              </a:ext>
            </a:extLst>
          </p:cNvPr>
          <p:cNvSpPr/>
          <p:nvPr/>
        </p:nvSpPr>
        <p:spPr>
          <a:xfrm>
            <a:off x="5342467" y="5673804"/>
            <a:ext cx="1507066" cy="27093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5148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47D9BE1B-91B3-49DC-A87C-DA10E417684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Google Shape;99;p3">
            <a:extLst>
              <a:ext uri="{FF2B5EF4-FFF2-40B4-BE49-F238E27FC236}">
                <a16:creationId xmlns:a16="http://schemas.microsoft.com/office/drawing/2014/main" xmlns="" id="{9A424CEF-4E8F-402E-8FBB-95D2CB3B2174}"/>
              </a:ext>
            </a:extLst>
          </p:cNvPr>
          <p:cNvSpPr txBox="1">
            <a:spLocks/>
          </p:cNvSpPr>
          <p:nvPr/>
        </p:nvSpPr>
        <p:spPr>
          <a:xfrm>
            <a:off x="668866" y="440268"/>
            <a:ext cx="10854267" cy="1964266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chemeClr val="dk1"/>
              </a:buClr>
              <a:buSzPts val="4400"/>
              <a:buFont typeface="Calibri"/>
              <a:buNone/>
            </a:pPr>
            <a:r>
              <a:rPr lang="en-US" altLang="ko-KR" sz="3600" kern="0" dirty="0"/>
              <a:t>Quizlet</a:t>
            </a:r>
            <a:r>
              <a:rPr lang="ko-KR" altLang="en-US" sz="3600" kern="0" dirty="0"/>
              <a:t>을 통해 여러 방법으로 어휘를 공부해봅시다</a:t>
            </a:r>
            <a:r>
              <a:rPr lang="en-US" altLang="ko-KR" sz="3600" kern="0" dirty="0"/>
              <a:t>. </a:t>
            </a:r>
            <a:endParaRPr lang="ko-KR" altLang="en-US" sz="3600" kern="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E987F5F-DBF9-4B35-9B72-EB2C8F8C92E7}"/>
              </a:ext>
            </a:extLst>
          </p:cNvPr>
          <p:cNvSpPr txBox="1"/>
          <p:nvPr/>
        </p:nvSpPr>
        <p:spPr>
          <a:xfrm>
            <a:off x="2226732" y="3231909"/>
            <a:ext cx="77385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>
                <a:hlinkClick r:id="rId2"/>
              </a:rPr>
              <a:t>Quizlet 13</a:t>
            </a:r>
            <a:r>
              <a:rPr lang="ko-KR" altLang="en-US" sz="4000" dirty="0">
                <a:hlinkClick r:id="rId2"/>
              </a:rPr>
              <a:t>과 어휘를 클릭하세요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156235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F67E53A5-1EDC-4322-8C2E-400DC3E449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4C3A8917-AADA-4320-B557-D8F9ADA47B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020" y="0"/>
            <a:ext cx="11216118" cy="618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44881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1613</TotalTime>
  <Words>2029</Words>
  <Application>Microsoft Office PowerPoint</Application>
  <PresentationFormat>Widescreen</PresentationFormat>
  <Paragraphs>390</Paragraphs>
  <Slides>40</Slides>
  <Notes>34</Notes>
  <HiddenSlides>0</HiddenSlides>
  <MMClips>5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5" baseType="lpstr">
      <vt:lpstr>맑은 고딕</vt:lpstr>
      <vt:lpstr>Arial</vt:lpstr>
      <vt:lpstr>Calibri</vt:lpstr>
      <vt:lpstr>Wingdings</vt:lpstr>
      <vt:lpstr>1_Office Theme</vt:lpstr>
      <vt:lpstr> 재외동포를 위한 한국어 (영어권)   2-1 </vt:lpstr>
      <vt:lpstr>본 수업이 시작되기 전 할 수 있는 활동들입니다.  Warm-up options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예문을 큰 소리로 읽어 봅시다. </vt:lpstr>
      <vt:lpstr>Reference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4-1</dc:title>
  <dc:creator>HEE HAN</dc:creator>
  <cp:lastModifiedBy>Seunghee Back</cp:lastModifiedBy>
  <cp:revision>94</cp:revision>
  <dcterms:created xsi:type="dcterms:W3CDTF">2020-04-18T22:55:50Z</dcterms:created>
  <dcterms:modified xsi:type="dcterms:W3CDTF">2020-06-24T23:25:02Z</dcterms:modified>
</cp:coreProperties>
</file>